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0"/>
  </p:notesMasterIdLst>
  <p:sldIdLst>
    <p:sldId id="256" r:id="rId2"/>
    <p:sldId id="257" r:id="rId3"/>
    <p:sldId id="282" r:id="rId4"/>
    <p:sldId id="283" r:id="rId5"/>
    <p:sldId id="280" r:id="rId6"/>
    <p:sldId id="281"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5" r:id="rId30"/>
    <p:sldId id="286" r:id="rId31"/>
    <p:sldId id="287" r:id="rId32"/>
    <p:sldId id="288" r:id="rId33"/>
    <p:sldId id="289" r:id="rId34"/>
    <p:sldId id="290" r:id="rId35"/>
    <p:sldId id="291" r:id="rId36"/>
    <p:sldId id="292" r:id="rId37"/>
    <p:sldId id="293" r:id="rId38"/>
    <p:sldId id="294" r:id="rId39"/>
  </p:sldIdLst>
  <p:sldSz cx="24384000" cy="13716000"/>
  <p:notesSz cx="6858000" cy="9144000"/>
  <p:embeddedFontLst>
    <p:embeddedFont>
      <p:font typeface="Helvetica Neue" panose="02000503000000020004" pitchFamily="2" charset="0"/>
      <p:regular r:id="rId41"/>
      <p:bold r:id="rId42"/>
      <p:italic r:id="rId43"/>
      <p:boldItalic r:id="rId44"/>
    </p:embeddedFont>
    <p:embeddedFont>
      <p:font typeface="Helvetica Neue Light" panose="02000403000000020004"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9" roundtripDataSignature="AMtx7mi1fc/bmCnXqenpn0LwyThPTXtCo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4E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908B81F-2DE3-4B5E-A95D-20BDF771CBED}">
  <a:tblStyle styleId="{F908B81F-2DE3-4B5E-A95D-20BDF771CBED}" styleName="Table_0">
    <a:wholeTbl>
      <a:tcTxStyle b="off" i="off">
        <a:font>
          <a:latin typeface="Helvetica"/>
          <a:ea typeface="Helvetica"/>
          <a:cs typeface="Helvetica"/>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wholeTbl>
    <a:band1H>
      <a:tcTxStyle/>
      <a:tcStyle>
        <a:tcBdr/>
      </a:tcStyle>
    </a:band1H>
    <a:band2H>
      <a:tcTxStyle b="off" i="off"/>
      <a:tcStyle>
        <a:tcBdr/>
        <a:fill>
          <a:solidFill>
            <a:srgbClr val="E3E5E8"/>
          </a:solidFill>
        </a:fill>
      </a:tcStyle>
    </a:band2H>
    <a:band1V>
      <a:tcTxStyle/>
      <a:tcStyle>
        <a:tcBdr/>
      </a:tcStyle>
    </a:band1V>
    <a:band2V>
      <a:tcTxStyle/>
      <a:tcStyle>
        <a:tcBdr/>
      </a:tcStyle>
    </a:band2V>
    <a:lastCol>
      <a:tcTxStyle/>
      <a:tcStyle>
        <a:tcBdr/>
      </a:tcStyle>
    </a:lastCol>
    <a:firstCol>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0074B8"/>
          </a:solidFill>
        </a:fill>
      </a:tcStyle>
    </a:firstCol>
    <a:lastRow>
      <a:tcTxStyle b="off" i="off">
        <a:font>
          <a:latin typeface="Helvetica"/>
          <a:ea typeface="Helvetica"/>
          <a:cs typeface="Helvetica"/>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3797C6"/>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lastRow>
    <a:seCell>
      <a:tcTxStyle/>
      <a:tcStyle>
        <a:tcBdr/>
      </a:tcStyle>
    </a:seCell>
    <a:swCell>
      <a:tcTxStyle/>
      <a:tcStyle>
        <a:tcBdr/>
      </a:tcStyle>
    </a:swCell>
    <a:firstRow>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004D80"/>
          </a:solidFill>
        </a:fill>
      </a:tcStyle>
    </a:firstRow>
    <a:neCell>
      <a:tcTxStyle/>
      <a:tcStyle>
        <a:tcBdr/>
      </a:tcStyle>
    </a:neCell>
    <a:nwCell>
      <a:tcTxStyle/>
      <a:tcStyle>
        <a:tcBdr/>
      </a:tcStyle>
    </a:nwCell>
  </a:tblStyle>
  <a:tblStyle styleId="{6DD8817A-EC3F-441C-AAF4-B327F03FF860}" styleName="Table_1">
    <a:wholeTbl>
      <a:tcTxStyle b="off" i="off">
        <a:font>
          <a:latin typeface="Helvetica"/>
          <a:ea typeface="Helvetica"/>
          <a:cs typeface="Helvetica"/>
        </a:font>
        <a:srgbClr val="000000"/>
      </a:tcTxStyle>
      <a:tcStyle>
        <a:tcBdr>
          <a:left>
            <a:ln w="12700" cap="flat" cmpd="sng">
              <a:solidFill>
                <a:srgbClr val="000000"/>
              </a:solidFill>
              <a:prstDash val="dashDot"/>
              <a:round/>
              <a:headEnd type="none" w="sm" len="sm"/>
              <a:tailEnd type="none" w="sm" len="sm"/>
            </a:ln>
          </a:left>
          <a:right>
            <a:ln w="12700" cap="flat" cmpd="sng">
              <a:solidFill>
                <a:srgbClr val="000000"/>
              </a:solidFill>
              <a:prstDash val="dashDot"/>
              <a:round/>
              <a:headEnd type="none" w="sm" len="sm"/>
              <a:tailEnd type="none" w="sm" len="sm"/>
            </a:ln>
          </a:right>
          <a:top>
            <a:ln w="12700" cap="flat" cmpd="sng">
              <a:solidFill>
                <a:srgbClr val="000000"/>
              </a:solidFill>
              <a:prstDash val="dashDot"/>
              <a:round/>
              <a:headEnd type="none" w="sm" len="sm"/>
              <a:tailEnd type="none" w="sm" len="sm"/>
            </a:ln>
          </a:top>
          <a:bottom>
            <a:ln w="12700" cap="flat" cmpd="sng">
              <a:solidFill>
                <a:srgbClr val="000000"/>
              </a:solidFill>
              <a:prstDash val="dashDot"/>
              <a:round/>
              <a:headEnd type="none" w="sm" len="sm"/>
              <a:tailEnd type="none" w="sm" len="sm"/>
            </a:ln>
          </a:bottom>
          <a:insideH>
            <a:ln w="12700" cap="flat" cmpd="sng">
              <a:solidFill>
                <a:srgbClr val="000000"/>
              </a:solidFill>
              <a:prstDash val="dashDot"/>
              <a:round/>
              <a:headEnd type="none" w="sm" len="sm"/>
              <a:tailEnd type="none" w="sm" len="sm"/>
            </a:ln>
          </a:insideH>
          <a:insideV>
            <a:ln w="12700" cap="flat" cmpd="sng">
              <a:solidFill>
                <a:srgbClr val="000000"/>
              </a:solidFill>
              <a:prstDash val="dashDot"/>
              <a:round/>
              <a:headEnd type="none" w="sm" len="sm"/>
              <a:tailEnd type="none" w="sm" len="sm"/>
            </a:ln>
          </a:insideV>
        </a:tcBdr>
        <a:fill>
          <a:solidFill>
            <a:srgbClr val="FFFFFF">
              <a:alpha val="0"/>
            </a:srgbClr>
          </a:solidFill>
        </a:fill>
      </a:tcStyle>
    </a:wholeTbl>
    <a:band1H>
      <a:tcTxStyle/>
      <a:tcStyle>
        <a:tcBdr/>
      </a:tcStyle>
    </a:band1H>
    <a:band2H>
      <a:tcTxStyle b="off" i="off"/>
      <a:tcStyle>
        <a:tcBdr/>
        <a:fill>
          <a:solidFill>
            <a:srgbClr val="EDEEEE"/>
          </a:solidFill>
        </a:fill>
      </a:tcStyle>
    </a:band2H>
    <a:band1V>
      <a:tcTxStyle/>
      <a:tcStyle>
        <a:tcBdr/>
      </a:tcStyle>
    </a:band1V>
    <a:band2V>
      <a:tcTxStyle/>
      <a:tcStyle>
        <a:tcBdr/>
      </a:tcStyle>
    </a:band2V>
    <a:lastCol>
      <a:tcTxStyle/>
      <a:tcStyle>
        <a:tcBdr/>
      </a:tcStyle>
    </a:lastCol>
    <a:firstCol>
      <a:tcTxStyle b="on" i="off">
        <a:font>
          <a:latin typeface="Helvetica"/>
          <a:ea typeface="Helvetica"/>
          <a:cs typeface="Helvetica"/>
        </a:font>
        <a:srgbClr val="000000"/>
      </a:tcTxStyle>
      <a:tcStyle>
        <a:tcBdr>
          <a:left>
            <a:ln w="9525" cap="flat" cmpd="sng">
              <a:solidFill>
                <a:srgbClr val="000000">
                  <a:alpha val="0"/>
                </a:srgbClr>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dashDot"/>
              <a:round/>
              <a:headEnd type="none" w="sm" len="sm"/>
              <a:tailEnd type="none" w="sm" len="sm"/>
            </a:ln>
          </a:top>
          <a:bottom>
            <a:ln w="12700" cap="flat" cmpd="sng">
              <a:solidFill>
                <a:srgbClr val="000000"/>
              </a:solidFill>
              <a:prstDash val="dashDot"/>
              <a:round/>
              <a:headEnd type="none" w="sm" len="sm"/>
              <a:tailEnd type="none" w="sm" len="sm"/>
            </a:ln>
          </a:bottom>
          <a:insideH>
            <a:ln w="12700" cap="flat" cmpd="sng">
              <a:solidFill>
                <a:srgbClr val="000000"/>
              </a:solidFill>
              <a:prstDash val="dashDot"/>
              <a:round/>
              <a:headEnd type="none" w="sm" len="sm"/>
              <a:tailEnd type="none" w="sm" len="sm"/>
            </a:ln>
          </a:insideH>
          <a:insideV>
            <a:ln w="12700" cap="flat" cmpd="sng">
              <a:solidFill>
                <a:srgbClr val="000000"/>
              </a:solidFill>
              <a:prstDash val="dashDot"/>
              <a:round/>
              <a:headEnd type="none" w="sm" len="sm"/>
              <a:tailEnd type="none" w="sm" len="sm"/>
            </a:ln>
          </a:insideV>
        </a:tcBdr>
        <a:fill>
          <a:solidFill>
            <a:srgbClr val="FFFFFF">
              <a:alpha val="0"/>
            </a:srgbClr>
          </a:solidFill>
        </a:fill>
      </a:tcStyle>
    </a:firstCol>
    <a:lastRow>
      <a:tcTxStyle b="on" i="off">
        <a:font>
          <a:latin typeface="Helvetica"/>
          <a:ea typeface="Helvetica"/>
          <a:cs typeface="Helvetica"/>
        </a:font>
        <a:srgbClr val="000000"/>
      </a:tcTxStyle>
      <a:tcStyle>
        <a:tcBdr>
          <a:left>
            <a:ln w="12700" cap="flat" cmpd="sng">
              <a:solidFill>
                <a:srgbClr val="000000"/>
              </a:solidFill>
              <a:prstDash val="dashDot"/>
              <a:round/>
              <a:headEnd type="none" w="sm" len="sm"/>
              <a:tailEnd type="none" w="sm" len="sm"/>
            </a:ln>
          </a:left>
          <a:right>
            <a:ln w="12700" cap="flat" cmpd="sng">
              <a:solidFill>
                <a:srgbClr val="000000"/>
              </a:solidFill>
              <a:prstDash val="dashDot"/>
              <a:round/>
              <a:headEnd type="none" w="sm" len="sm"/>
              <a:tailEnd type="none" w="sm" len="sm"/>
            </a:ln>
          </a:right>
          <a:top>
            <a:ln w="12700" cap="flat" cmpd="sng">
              <a:solidFill>
                <a:srgbClr val="000000"/>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12700" cap="flat" cmpd="sng">
              <a:solidFill>
                <a:srgbClr val="000000"/>
              </a:solidFill>
              <a:prstDash val="dashDot"/>
              <a:round/>
              <a:headEnd type="none" w="sm" len="sm"/>
              <a:tailEnd type="none" w="sm" len="sm"/>
            </a:ln>
          </a:insideH>
          <a:insideV>
            <a:ln w="12700" cap="flat" cmpd="sng">
              <a:solidFill>
                <a:srgbClr val="000000"/>
              </a:solidFill>
              <a:prstDash val="dashDot"/>
              <a:round/>
              <a:headEnd type="none" w="sm" len="sm"/>
              <a:tailEnd type="none" w="sm" len="sm"/>
            </a:ln>
          </a:insideV>
        </a:tcBdr>
        <a:fill>
          <a:solidFill>
            <a:srgbClr val="FFFFFF">
              <a:alpha val="0"/>
            </a:srgbClr>
          </a:solidFill>
        </a:fill>
      </a:tcStyle>
    </a:lastRow>
    <a:seCell>
      <a:tcTxStyle/>
      <a:tcStyle>
        <a:tcBdr/>
      </a:tcStyle>
    </a:seCell>
    <a:swCell>
      <a:tcTxStyle/>
      <a:tcStyle>
        <a:tcBdr/>
      </a:tcStyle>
    </a:swCell>
    <a:firstRow>
      <a:tcTxStyle b="on" i="off">
        <a:font>
          <a:latin typeface="Helvetica"/>
          <a:ea typeface="Helvetica"/>
          <a:cs typeface="Helvetica"/>
        </a:font>
        <a:srgbClr val="000000"/>
      </a:tcTxStyle>
      <a:tcStyle>
        <a:tcBdr>
          <a:left>
            <a:ln w="12700" cap="flat" cmpd="sng">
              <a:solidFill>
                <a:srgbClr val="000000"/>
              </a:solidFill>
              <a:prstDash val="dashDot"/>
              <a:round/>
              <a:headEnd type="none" w="sm" len="sm"/>
              <a:tailEnd type="none" w="sm" len="sm"/>
            </a:ln>
          </a:left>
          <a:right>
            <a:ln w="12700" cap="flat" cmpd="sng">
              <a:solidFill>
                <a:srgbClr val="000000"/>
              </a:solidFill>
              <a:prstDash val="dashDot"/>
              <a:round/>
              <a:headEnd type="none" w="sm" len="sm"/>
              <a:tailEnd type="none" w="sm" len="sm"/>
            </a:ln>
          </a:right>
          <a:top>
            <a:ln w="9525" cap="flat" cmpd="sng">
              <a:solidFill>
                <a:srgbClr val="000000">
                  <a:alpha val="0"/>
                </a:srgbClr>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dashDot"/>
              <a:round/>
              <a:headEnd type="none" w="sm" len="sm"/>
              <a:tailEnd type="none" w="sm" len="sm"/>
            </a:ln>
          </a:insideH>
          <a:insideV>
            <a:ln w="12700" cap="flat" cmpd="sng">
              <a:solidFill>
                <a:srgbClr val="000000"/>
              </a:solidFill>
              <a:prstDash val="dashDot"/>
              <a:round/>
              <a:headEnd type="none" w="sm" len="sm"/>
              <a:tailEnd type="none" w="sm" len="sm"/>
            </a:ln>
          </a:insideV>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95"/>
    <p:restoredTop sz="94671"/>
  </p:normalViewPr>
  <p:slideViewPr>
    <p:cSldViewPr snapToGrid="0">
      <p:cViewPr varScale="1">
        <p:scale>
          <a:sx n="72" d="100"/>
          <a:sy n="72" d="100"/>
        </p:scale>
        <p:origin x="296" y="1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6" name="Google Shape;1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el V10" type="title">
  <p:cSld name="TITLE">
    <p:spTree>
      <p:nvGrpSpPr>
        <p:cNvPr id="1" name="Shape 12"/>
        <p:cNvGrpSpPr/>
        <p:nvPr/>
      </p:nvGrpSpPr>
      <p:grpSpPr>
        <a:xfrm>
          <a:off x="0" y="0"/>
          <a:ext cx="0" cy="0"/>
          <a:chOff x="0" y="0"/>
          <a:chExt cx="0" cy="0"/>
        </a:xfrm>
      </p:grpSpPr>
      <p:sp>
        <p:nvSpPr>
          <p:cNvPr id="13" name="Google Shape;13;p26"/>
          <p:cNvSpPr txBox="1">
            <a:spLocks noGrp="1"/>
          </p:cNvSpPr>
          <p:nvPr>
            <p:ph type="title"/>
          </p:nvPr>
        </p:nvSpPr>
        <p:spPr>
          <a:xfrm>
            <a:off x="12800296" y="3200129"/>
            <a:ext cx="10770904" cy="8090678"/>
          </a:xfrm>
          <a:prstGeom prst="rect">
            <a:avLst/>
          </a:prstGeom>
          <a:noFill/>
          <a:ln>
            <a:noFill/>
          </a:ln>
        </p:spPr>
        <p:txBody>
          <a:bodyPr spcFirstLastPara="1" wrap="square" lIns="50800" tIns="50800" rIns="50800" bIns="50800" anchor="b"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4" name="Google Shape;14;p26"/>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graphicFrame>
        <p:nvGraphicFramePr>
          <p:cNvPr id="15" name="Google Shape;15;p26"/>
          <p:cNvGraphicFramePr/>
          <p:nvPr/>
        </p:nvGraphicFramePr>
        <p:xfrm>
          <a:off x="3774440" y="12707431"/>
          <a:ext cx="1953650" cy="4966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6" name="Google Shape;16;p26" descr="Motivation.tiff"/>
          <p:cNvPicPr preferRelativeResize="0"/>
          <p:nvPr/>
        </p:nvPicPr>
        <p:blipFill rotWithShape="1">
          <a:blip r:embed="rId2">
            <a:alphaModFix amt="75000"/>
          </a:blip>
          <a:srcRect/>
          <a:stretch/>
        </p:blipFill>
        <p:spPr>
          <a:xfrm>
            <a:off x="3774440" y="4448524"/>
            <a:ext cx="3946908" cy="4468603"/>
          </a:xfrm>
          <a:prstGeom prst="rect">
            <a:avLst/>
          </a:prstGeom>
          <a:noFill/>
          <a:ln>
            <a:noFill/>
          </a:ln>
        </p:spPr>
      </p:pic>
      <p:sp>
        <p:nvSpPr>
          <p:cNvPr id="17" name="Google Shape;17;p26"/>
          <p:cNvSpPr/>
          <p:nvPr/>
        </p:nvSpPr>
        <p:spPr>
          <a:xfrm>
            <a:off x="3654322" y="9044126"/>
            <a:ext cx="2667001" cy="1905001"/>
          </a:xfrm>
          <a:prstGeom prst="rect">
            <a:avLst/>
          </a:prstGeom>
          <a:solidFill>
            <a:schemeClr val="accent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Experten-Organisation</a:t>
            </a:r>
            <a:endParaRPr/>
          </a:p>
        </p:txBody>
      </p:sp>
      <p:sp>
        <p:nvSpPr>
          <p:cNvPr id="18" name="Google Shape;18;p26"/>
          <p:cNvSpPr/>
          <p:nvPr/>
        </p:nvSpPr>
        <p:spPr>
          <a:xfrm>
            <a:off x="825500" y="9552126"/>
            <a:ext cx="2667000" cy="1397001"/>
          </a:xfrm>
          <a:prstGeom prst="rect">
            <a:avLst/>
          </a:prstGeom>
          <a:solidFill>
            <a:srgbClr val="CC6404"/>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Traditions- und regelorientierte</a:t>
            </a:r>
            <a:endParaRPr/>
          </a:p>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Organisation</a:t>
            </a:r>
            <a:endParaRPr/>
          </a:p>
        </p:txBody>
      </p:sp>
      <p:sp>
        <p:nvSpPr>
          <p:cNvPr id="19" name="Google Shape;19;p26"/>
          <p:cNvSpPr/>
          <p:nvPr/>
        </p:nvSpPr>
        <p:spPr>
          <a:xfrm>
            <a:off x="9311967" y="6504126"/>
            <a:ext cx="2667001" cy="4445001"/>
          </a:xfrm>
          <a:prstGeom prst="rect">
            <a:avLst/>
          </a:prstGeom>
          <a:solidFill>
            <a:srgbClr val="79A16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Visionär-partizipative Organisation</a:t>
            </a:r>
            <a:endParaRPr/>
          </a:p>
        </p:txBody>
      </p:sp>
      <p:sp>
        <p:nvSpPr>
          <p:cNvPr id="20" name="Google Shape;20;p26"/>
          <p:cNvSpPr/>
          <p:nvPr/>
        </p:nvSpPr>
        <p:spPr>
          <a:xfrm rot="-1560000">
            <a:off x="5443023" y="7704639"/>
            <a:ext cx="2269069" cy="886424"/>
          </a:xfrm>
          <a:custGeom>
            <a:avLst/>
            <a:gdLst/>
            <a:ahLst/>
            <a:cxnLst/>
            <a:rect l="l" t="t" r="r" b="b"/>
            <a:pathLst>
              <a:path w="21600" h="21131" extrusionOk="0">
                <a:moveTo>
                  <a:pt x="0" y="21131"/>
                </a:moveTo>
                <a:cubicBezTo>
                  <a:pt x="1036" y="8501"/>
                  <a:pt x="5865" y="-469"/>
                  <a:pt x="11366" y="19"/>
                </a:cubicBezTo>
                <a:cubicBezTo>
                  <a:pt x="16250" y="453"/>
                  <a:pt x="20423" y="8381"/>
                  <a:pt x="21600" y="19463"/>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21" name="Google Shape;21;p26"/>
          <p:cNvSpPr/>
          <p:nvPr/>
        </p:nvSpPr>
        <p:spPr>
          <a:xfrm rot="-2700000">
            <a:off x="6995984" y="5981850"/>
            <a:ext cx="3637843" cy="886677"/>
          </a:xfrm>
          <a:custGeom>
            <a:avLst/>
            <a:gdLst/>
            <a:ahLst/>
            <a:cxnLst/>
            <a:rect l="l" t="t" r="r" b="b"/>
            <a:pathLst>
              <a:path w="21600" h="20509" extrusionOk="0">
                <a:moveTo>
                  <a:pt x="0" y="20509"/>
                </a:moveTo>
                <a:cubicBezTo>
                  <a:pt x="2922" y="6484"/>
                  <a:pt x="7341" y="-1091"/>
                  <a:pt x="11888" y="128"/>
                </a:cubicBezTo>
                <a:cubicBezTo>
                  <a:pt x="15640" y="1134"/>
                  <a:pt x="19137" y="8111"/>
                  <a:pt x="21600" y="19509"/>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22" name="Google Shape;22;p26"/>
          <p:cNvSpPr/>
          <p:nvPr/>
        </p:nvSpPr>
        <p:spPr>
          <a:xfrm>
            <a:off x="6483144" y="8028126"/>
            <a:ext cx="2667001" cy="2921001"/>
          </a:xfrm>
          <a:prstGeom prst="rect">
            <a:avLst/>
          </a:prstGeom>
          <a:solidFill>
            <a:srgbClr val="FED24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Leistungs- und ergebnis-orientierte Organisation</a:t>
            </a:r>
            <a:endParaRPr/>
          </a:p>
        </p:txBody>
      </p:sp>
      <p:pic>
        <p:nvPicPr>
          <p:cNvPr id="23" name="Google Shape;23;p26" descr="Bild"/>
          <p:cNvPicPr preferRelativeResize="0"/>
          <p:nvPr/>
        </p:nvPicPr>
        <p:blipFill rotWithShape="1">
          <a:blip r:embed="rId3">
            <a:alphaModFix/>
          </a:blip>
          <a:srcRect/>
          <a:stretch/>
        </p:blipFill>
        <p:spPr>
          <a:xfrm>
            <a:off x="825500" y="855183"/>
            <a:ext cx="4203700" cy="1689101"/>
          </a:xfrm>
          <a:prstGeom prst="rect">
            <a:avLst/>
          </a:prstGeom>
          <a:noFill/>
          <a:ln>
            <a:noFill/>
          </a:ln>
        </p:spPr>
      </p:pic>
      <p:sp>
        <p:nvSpPr>
          <p:cNvPr id="24" name="Google Shape;24;p26"/>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a:solidFill>
                  <a:srgbClr val="000000"/>
                </a:solidFill>
              </a:defRPr>
            </a:lvl1pPr>
            <a:lvl2pPr marL="0" marR="0" lvl="1" indent="0" algn="ctr">
              <a:lnSpc>
                <a:spcPct val="100000"/>
              </a:lnSpc>
              <a:spcBef>
                <a:spcPts val="0"/>
              </a:spcBef>
              <a:spcAft>
                <a:spcPts val="0"/>
              </a:spcAft>
              <a:buClr>
                <a:srgbClr val="000000"/>
              </a:buClr>
              <a:buSzPts val="2400"/>
              <a:buFont typeface="Helvetica Neue Light"/>
              <a:buNone/>
              <a:defRPr sz="2400">
                <a:solidFill>
                  <a:srgbClr val="000000"/>
                </a:solidFill>
              </a:defRPr>
            </a:lvl2pPr>
            <a:lvl3pPr marL="0" marR="0" lvl="2" indent="0" algn="ctr">
              <a:lnSpc>
                <a:spcPct val="100000"/>
              </a:lnSpc>
              <a:spcBef>
                <a:spcPts val="0"/>
              </a:spcBef>
              <a:spcAft>
                <a:spcPts val="0"/>
              </a:spcAft>
              <a:buClr>
                <a:srgbClr val="000000"/>
              </a:buClr>
              <a:buSzPts val="2400"/>
              <a:buFont typeface="Helvetica Neue Light"/>
              <a:buNone/>
              <a:defRPr sz="2400">
                <a:solidFill>
                  <a:srgbClr val="000000"/>
                </a:solidFill>
              </a:defRPr>
            </a:lvl3pPr>
            <a:lvl4pPr marL="0" marR="0" lvl="3" indent="0" algn="ctr">
              <a:lnSpc>
                <a:spcPct val="100000"/>
              </a:lnSpc>
              <a:spcBef>
                <a:spcPts val="0"/>
              </a:spcBef>
              <a:spcAft>
                <a:spcPts val="0"/>
              </a:spcAft>
              <a:buClr>
                <a:srgbClr val="000000"/>
              </a:buClr>
              <a:buSzPts val="2400"/>
              <a:buFont typeface="Helvetica Neue Light"/>
              <a:buNone/>
              <a:defRPr sz="2400">
                <a:solidFill>
                  <a:srgbClr val="000000"/>
                </a:solidFill>
              </a:defRPr>
            </a:lvl4pPr>
            <a:lvl5pPr marL="0" marR="0" lvl="4" indent="0" algn="ctr">
              <a:lnSpc>
                <a:spcPct val="100000"/>
              </a:lnSpc>
              <a:spcBef>
                <a:spcPts val="0"/>
              </a:spcBef>
              <a:spcAft>
                <a:spcPts val="0"/>
              </a:spcAft>
              <a:buClr>
                <a:srgbClr val="000000"/>
              </a:buClr>
              <a:buSzPts val="2400"/>
              <a:buFont typeface="Helvetica Neue Light"/>
              <a:buNone/>
              <a:defRPr sz="2400">
                <a:solidFill>
                  <a:srgbClr val="000000"/>
                </a:solidFill>
              </a:defRPr>
            </a:lvl5pPr>
            <a:lvl6pPr marL="0" marR="0" lvl="5" indent="0" algn="ctr">
              <a:lnSpc>
                <a:spcPct val="100000"/>
              </a:lnSpc>
              <a:spcBef>
                <a:spcPts val="0"/>
              </a:spcBef>
              <a:spcAft>
                <a:spcPts val="0"/>
              </a:spcAft>
              <a:buClr>
                <a:srgbClr val="000000"/>
              </a:buClr>
              <a:buSzPts val="2400"/>
              <a:buFont typeface="Helvetica Neue Light"/>
              <a:buNone/>
              <a:defRPr sz="2400">
                <a:solidFill>
                  <a:srgbClr val="000000"/>
                </a:solidFill>
              </a:defRPr>
            </a:lvl6pPr>
            <a:lvl7pPr marL="0" marR="0" lvl="6" indent="0" algn="ctr">
              <a:lnSpc>
                <a:spcPct val="100000"/>
              </a:lnSpc>
              <a:spcBef>
                <a:spcPts val="0"/>
              </a:spcBef>
              <a:spcAft>
                <a:spcPts val="0"/>
              </a:spcAft>
              <a:buClr>
                <a:srgbClr val="000000"/>
              </a:buClr>
              <a:buSzPts val="2400"/>
              <a:buFont typeface="Helvetica Neue Light"/>
              <a:buNone/>
              <a:defRPr sz="2400">
                <a:solidFill>
                  <a:srgbClr val="000000"/>
                </a:solidFill>
              </a:defRPr>
            </a:lvl7pPr>
            <a:lvl8pPr marL="0" marR="0" lvl="7" indent="0" algn="ctr">
              <a:lnSpc>
                <a:spcPct val="100000"/>
              </a:lnSpc>
              <a:spcBef>
                <a:spcPts val="0"/>
              </a:spcBef>
              <a:spcAft>
                <a:spcPts val="0"/>
              </a:spcAft>
              <a:buClr>
                <a:srgbClr val="000000"/>
              </a:buClr>
              <a:buSzPts val="2400"/>
              <a:buFont typeface="Helvetica Neue Light"/>
              <a:buNone/>
              <a:defRPr sz="2400">
                <a:solidFill>
                  <a:srgbClr val="000000"/>
                </a:solidFill>
              </a:defRPr>
            </a:lvl8pPr>
            <a:lvl9pPr marL="0" marR="0" lvl="8" indent="0" algn="ctr">
              <a:lnSpc>
                <a:spcPct val="100000"/>
              </a:lnSpc>
              <a:spcBef>
                <a:spcPts val="0"/>
              </a:spcBef>
              <a:spcAft>
                <a:spcPts val="0"/>
              </a:spcAft>
              <a:buClr>
                <a:srgbClr val="000000"/>
              </a:buClr>
              <a:buSzPts val="2400"/>
              <a:buFont typeface="Helvetica Neue Light"/>
              <a:buNone/>
              <a:defRPr sz="2400">
                <a:solidFill>
                  <a:srgbClr val="000000"/>
                </a:solidFill>
              </a:defRPr>
            </a:lvl9pPr>
          </a:lstStyle>
          <a:p>
            <a:pPr marL="0" lvl="0" indent="0" algn="ctr" rtl="0">
              <a:spcBef>
                <a:spcPts val="0"/>
              </a:spcBef>
              <a:spcAft>
                <a:spcPts val="0"/>
              </a:spcAft>
              <a:buNone/>
            </a:pPr>
            <a:fld id="{00000000-1234-1234-1234-123412341234}" type="slidenum">
              <a:rPr lang="en-US"/>
              <a:t>‹Nr.›</a:t>
            </a:fld>
            <a:endParaRPr sz="2500">
              <a:solidFill>
                <a:srgbClr val="92929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amp; P V10" type="tx">
  <p:cSld name="TITLE_AND_BODY">
    <p:spTree>
      <p:nvGrpSpPr>
        <p:cNvPr id="1" name="Shape 25"/>
        <p:cNvGrpSpPr/>
        <p:nvPr/>
      </p:nvGrpSpPr>
      <p:grpSpPr>
        <a:xfrm>
          <a:off x="0" y="0"/>
          <a:ext cx="0" cy="0"/>
          <a:chOff x="0" y="0"/>
          <a:chExt cx="0" cy="0"/>
        </a:xfrm>
      </p:grpSpPr>
      <p:sp>
        <p:nvSpPr>
          <p:cNvPr id="26" name="Google Shape;26;p27"/>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929292"/>
              </a:buClr>
              <a:buSzPts val="1800"/>
              <a:buNon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27" name="Google Shape;27;p27"/>
          <p:cNvSpPr txBox="1">
            <a:spLocks noGrp="1"/>
          </p:cNvSpPr>
          <p:nvPr>
            <p:ph type="body" idx="1"/>
          </p:nvPr>
        </p:nvSpPr>
        <p:spPr>
          <a:xfrm>
            <a:off x="889000" y="2794000"/>
            <a:ext cx="22669500" cy="8763000"/>
          </a:xfrm>
          <a:prstGeom prst="rect">
            <a:avLst/>
          </a:prstGeom>
          <a:noFill/>
          <a:ln>
            <a:noFill/>
          </a:ln>
        </p:spPr>
        <p:txBody>
          <a:bodyPr spcFirstLastPara="1" wrap="square" lIns="50800" tIns="50800" rIns="50800" bIns="50800" anchor="t" anchorCtr="0">
            <a:normAutofit/>
          </a:bodyPr>
          <a:lstStyle>
            <a:lvl1pPr marL="457200" lvl="0" indent="-314325" algn="l">
              <a:lnSpc>
                <a:spcPct val="100000"/>
              </a:lnSpc>
              <a:spcBef>
                <a:spcPts val="800"/>
              </a:spcBef>
              <a:spcAft>
                <a:spcPts val="0"/>
              </a:spcAft>
              <a:buClr>
                <a:srgbClr val="000000"/>
              </a:buClr>
              <a:buSzPts val="1350"/>
              <a:buChar char="•"/>
              <a:defRPr/>
            </a:lvl1pPr>
            <a:lvl2pPr marL="914400" lvl="1" indent="-314325" algn="l">
              <a:lnSpc>
                <a:spcPct val="100000"/>
              </a:lnSpc>
              <a:spcBef>
                <a:spcPts val="800"/>
              </a:spcBef>
              <a:spcAft>
                <a:spcPts val="0"/>
              </a:spcAft>
              <a:buClr>
                <a:srgbClr val="000000"/>
              </a:buClr>
              <a:buSzPts val="1350"/>
              <a:buChar char="•"/>
              <a:defRPr/>
            </a:lvl2pPr>
            <a:lvl3pPr marL="1371600" lvl="2" indent="-314325" algn="l">
              <a:lnSpc>
                <a:spcPct val="100000"/>
              </a:lnSpc>
              <a:spcBef>
                <a:spcPts val="800"/>
              </a:spcBef>
              <a:spcAft>
                <a:spcPts val="0"/>
              </a:spcAft>
              <a:buClr>
                <a:srgbClr val="000000"/>
              </a:buClr>
              <a:buSzPts val="1350"/>
              <a:buChar char="•"/>
              <a:defRPr/>
            </a:lvl3pPr>
            <a:lvl4pPr marL="1828800" lvl="3" indent="-314325" algn="l">
              <a:lnSpc>
                <a:spcPct val="100000"/>
              </a:lnSpc>
              <a:spcBef>
                <a:spcPts val="800"/>
              </a:spcBef>
              <a:spcAft>
                <a:spcPts val="0"/>
              </a:spcAft>
              <a:buClr>
                <a:srgbClr val="000000"/>
              </a:buClr>
              <a:buSzPts val="1350"/>
              <a:buChar char="•"/>
              <a:defRPr/>
            </a:lvl4pPr>
            <a:lvl5pPr marL="2286000" lvl="4" indent="-314325" algn="l">
              <a:lnSpc>
                <a:spcPct val="100000"/>
              </a:lnSpc>
              <a:spcBef>
                <a:spcPts val="800"/>
              </a:spcBef>
              <a:spcAft>
                <a:spcPts val="0"/>
              </a:spcAft>
              <a:buClr>
                <a:srgbClr val="000000"/>
              </a:buClr>
              <a:buSzPts val="1350"/>
              <a:buChar char="•"/>
              <a:defRPr/>
            </a:lvl5pPr>
            <a:lvl6pPr marL="2743200" lvl="5" indent="-371475" algn="l">
              <a:lnSpc>
                <a:spcPct val="100000"/>
              </a:lnSpc>
              <a:spcBef>
                <a:spcPts val="800"/>
              </a:spcBef>
              <a:spcAft>
                <a:spcPts val="0"/>
              </a:spcAft>
              <a:buClr>
                <a:srgbClr val="000000"/>
              </a:buClr>
              <a:buSzPts val="2250"/>
              <a:buChar char="•"/>
              <a:defRPr/>
            </a:lvl6pPr>
            <a:lvl7pPr marL="3200400" lvl="6" indent="-371475" algn="l">
              <a:lnSpc>
                <a:spcPct val="100000"/>
              </a:lnSpc>
              <a:spcBef>
                <a:spcPts val="800"/>
              </a:spcBef>
              <a:spcAft>
                <a:spcPts val="0"/>
              </a:spcAft>
              <a:buClr>
                <a:srgbClr val="000000"/>
              </a:buClr>
              <a:buSzPts val="2250"/>
              <a:buChar char="•"/>
              <a:defRPr/>
            </a:lvl7pPr>
            <a:lvl8pPr marL="3657600" lvl="7" indent="-371475" algn="l">
              <a:lnSpc>
                <a:spcPct val="100000"/>
              </a:lnSpc>
              <a:spcBef>
                <a:spcPts val="800"/>
              </a:spcBef>
              <a:spcAft>
                <a:spcPts val="0"/>
              </a:spcAft>
              <a:buClr>
                <a:srgbClr val="000000"/>
              </a:buClr>
              <a:buSzPts val="2250"/>
              <a:buChar char="•"/>
              <a:defRPr/>
            </a:lvl8pPr>
            <a:lvl9pPr marL="4114800" lvl="8" indent="-371475" algn="l">
              <a:lnSpc>
                <a:spcPct val="100000"/>
              </a:lnSpc>
              <a:spcBef>
                <a:spcPts val="800"/>
              </a:spcBef>
              <a:spcAft>
                <a:spcPts val="0"/>
              </a:spcAft>
              <a:buClr>
                <a:srgbClr val="000000"/>
              </a:buClr>
              <a:buSzPts val="2250"/>
              <a:buChar char="•"/>
              <a:defRPr/>
            </a:lvl9pPr>
          </a:lstStyle>
          <a:p>
            <a:endParaRPr/>
          </a:p>
        </p:txBody>
      </p:sp>
      <p:sp>
        <p:nvSpPr>
          <p:cNvPr id="28" name="Google Shape;28;p27"/>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el V10 Kopie 1">
  <p:cSld name="Titel V10 Kopie 1">
    <p:spTree>
      <p:nvGrpSpPr>
        <p:cNvPr id="1" name="Shape 29"/>
        <p:cNvGrpSpPr/>
        <p:nvPr/>
      </p:nvGrpSpPr>
      <p:grpSpPr>
        <a:xfrm>
          <a:off x="0" y="0"/>
          <a:ext cx="0" cy="0"/>
          <a:chOff x="0" y="0"/>
          <a:chExt cx="0" cy="0"/>
        </a:xfrm>
      </p:grpSpPr>
      <p:sp>
        <p:nvSpPr>
          <p:cNvPr id="30" name="Google Shape;30;p28"/>
          <p:cNvSpPr/>
          <p:nvPr/>
        </p:nvSpPr>
        <p:spPr>
          <a:xfrm>
            <a:off x="0" y="2413000"/>
            <a:ext cx="24384000" cy="9588500"/>
          </a:xfrm>
          <a:prstGeom prst="rect">
            <a:avLst/>
          </a:prstGeom>
          <a:solidFill>
            <a:srgbClr val="FFD441"/>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31" name="Google Shape;31;p28"/>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32" name="Google Shape;32;p28"/>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sp>
        <p:nvSpPr>
          <p:cNvPr id="33" name="Google Shape;33;p28"/>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34" name="Google Shape;34;p28"/>
          <p:cNvGraphicFramePr/>
          <p:nvPr/>
        </p:nvGraphicFramePr>
        <p:xfrm>
          <a:off x="3825240" y="12707431"/>
          <a:ext cx="1953650" cy="4966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35" name="Google Shape;35;p28" descr="Stufenentwicklung_Logo_png.png"/>
          <p:cNvPicPr preferRelativeResize="0"/>
          <p:nvPr/>
        </p:nvPicPr>
        <p:blipFill rotWithShape="1">
          <a:blip r:embed="rId2">
            <a:alphaModFix/>
          </a:blip>
          <a:srcRect/>
          <a:stretch/>
        </p:blipFill>
        <p:spPr>
          <a:xfrm>
            <a:off x="787400" y="992645"/>
            <a:ext cx="6985007" cy="97014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rg-Titel V11">
  <p:cSld name="Org-Titel V11">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12800296" y="3200129"/>
            <a:ext cx="10770904" cy="8090678"/>
          </a:xfrm>
          <a:prstGeom prst="rect">
            <a:avLst/>
          </a:prstGeom>
          <a:noFill/>
          <a:ln>
            <a:noFill/>
          </a:ln>
        </p:spPr>
        <p:txBody>
          <a:bodyPr spcFirstLastPara="1" wrap="square" lIns="50800" tIns="50800" rIns="50800" bIns="50800" anchor="b"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38" name="Google Shape;38;p29"/>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graphicFrame>
        <p:nvGraphicFramePr>
          <p:cNvPr id="39" name="Google Shape;39;p29"/>
          <p:cNvGraphicFramePr/>
          <p:nvPr/>
        </p:nvGraphicFramePr>
        <p:xfrm>
          <a:off x="37744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40" name="Google Shape;40;p29" descr="Motivation.tiff"/>
          <p:cNvPicPr preferRelativeResize="0"/>
          <p:nvPr/>
        </p:nvPicPr>
        <p:blipFill rotWithShape="1">
          <a:blip r:embed="rId2">
            <a:alphaModFix amt="75000"/>
          </a:blip>
          <a:srcRect/>
          <a:stretch/>
        </p:blipFill>
        <p:spPr>
          <a:xfrm>
            <a:off x="3774440" y="4448524"/>
            <a:ext cx="3946908" cy="4468603"/>
          </a:xfrm>
          <a:prstGeom prst="rect">
            <a:avLst/>
          </a:prstGeom>
          <a:noFill/>
          <a:ln>
            <a:noFill/>
          </a:ln>
        </p:spPr>
      </p:pic>
      <p:sp>
        <p:nvSpPr>
          <p:cNvPr id="41" name="Google Shape;41;p29"/>
          <p:cNvSpPr/>
          <p:nvPr/>
        </p:nvSpPr>
        <p:spPr>
          <a:xfrm>
            <a:off x="3654322" y="9044126"/>
            <a:ext cx="2667001" cy="1905001"/>
          </a:xfrm>
          <a:prstGeom prst="rect">
            <a:avLst/>
          </a:prstGeom>
          <a:solidFill>
            <a:schemeClr val="accent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Experten-Organisation</a:t>
            </a:r>
            <a:endParaRPr/>
          </a:p>
        </p:txBody>
      </p:sp>
      <p:sp>
        <p:nvSpPr>
          <p:cNvPr id="42" name="Google Shape;42;p29"/>
          <p:cNvSpPr/>
          <p:nvPr/>
        </p:nvSpPr>
        <p:spPr>
          <a:xfrm>
            <a:off x="825500" y="9552126"/>
            <a:ext cx="2667000" cy="1397001"/>
          </a:xfrm>
          <a:prstGeom prst="rect">
            <a:avLst/>
          </a:prstGeom>
          <a:solidFill>
            <a:srgbClr val="CC6404"/>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Traditions- und regelorientierte</a:t>
            </a:r>
            <a:endParaRPr/>
          </a:p>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Organisation</a:t>
            </a:r>
            <a:endParaRPr/>
          </a:p>
        </p:txBody>
      </p:sp>
      <p:sp>
        <p:nvSpPr>
          <p:cNvPr id="43" name="Google Shape;43;p29"/>
          <p:cNvSpPr/>
          <p:nvPr/>
        </p:nvSpPr>
        <p:spPr>
          <a:xfrm>
            <a:off x="9311967" y="6504126"/>
            <a:ext cx="2667001" cy="4445001"/>
          </a:xfrm>
          <a:prstGeom prst="rect">
            <a:avLst/>
          </a:prstGeom>
          <a:solidFill>
            <a:srgbClr val="79A16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Visionär-partizipative Organisation</a:t>
            </a:r>
            <a:endParaRPr/>
          </a:p>
        </p:txBody>
      </p:sp>
      <p:sp>
        <p:nvSpPr>
          <p:cNvPr id="44" name="Google Shape;44;p29"/>
          <p:cNvSpPr/>
          <p:nvPr/>
        </p:nvSpPr>
        <p:spPr>
          <a:xfrm rot="-1560000">
            <a:off x="5443023" y="7704639"/>
            <a:ext cx="2269069" cy="886424"/>
          </a:xfrm>
          <a:custGeom>
            <a:avLst/>
            <a:gdLst/>
            <a:ahLst/>
            <a:cxnLst/>
            <a:rect l="l" t="t" r="r" b="b"/>
            <a:pathLst>
              <a:path w="21600" h="21131" extrusionOk="0">
                <a:moveTo>
                  <a:pt x="0" y="21131"/>
                </a:moveTo>
                <a:cubicBezTo>
                  <a:pt x="1036" y="8501"/>
                  <a:pt x="5865" y="-469"/>
                  <a:pt x="11366" y="19"/>
                </a:cubicBezTo>
                <a:cubicBezTo>
                  <a:pt x="16250" y="453"/>
                  <a:pt x="20423" y="8381"/>
                  <a:pt x="21600" y="19463"/>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45" name="Google Shape;45;p29"/>
          <p:cNvSpPr/>
          <p:nvPr/>
        </p:nvSpPr>
        <p:spPr>
          <a:xfrm rot="-2700000">
            <a:off x="6995984" y="5981850"/>
            <a:ext cx="3637843" cy="886677"/>
          </a:xfrm>
          <a:custGeom>
            <a:avLst/>
            <a:gdLst/>
            <a:ahLst/>
            <a:cxnLst/>
            <a:rect l="l" t="t" r="r" b="b"/>
            <a:pathLst>
              <a:path w="21600" h="20509" extrusionOk="0">
                <a:moveTo>
                  <a:pt x="0" y="20509"/>
                </a:moveTo>
                <a:cubicBezTo>
                  <a:pt x="2922" y="6484"/>
                  <a:pt x="7341" y="-1091"/>
                  <a:pt x="11888" y="128"/>
                </a:cubicBezTo>
                <a:cubicBezTo>
                  <a:pt x="15640" y="1134"/>
                  <a:pt x="19137" y="8111"/>
                  <a:pt x="21600" y="19509"/>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46" name="Google Shape;46;p29"/>
          <p:cNvSpPr/>
          <p:nvPr/>
        </p:nvSpPr>
        <p:spPr>
          <a:xfrm>
            <a:off x="6483144" y="8028126"/>
            <a:ext cx="2667001" cy="2921001"/>
          </a:xfrm>
          <a:prstGeom prst="rect">
            <a:avLst/>
          </a:prstGeom>
          <a:solidFill>
            <a:srgbClr val="FED24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Leistungs- und ergebnis-orientierte Organisation</a:t>
            </a:r>
            <a:endParaRPr/>
          </a:p>
        </p:txBody>
      </p:sp>
      <p:pic>
        <p:nvPicPr>
          <p:cNvPr id="47" name="Google Shape;47;p29" descr="Bild"/>
          <p:cNvPicPr preferRelativeResize="0"/>
          <p:nvPr/>
        </p:nvPicPr>
        <p:blipFill rotWithShape="1">
          <a:blip r:embed="rId3">
            <a:alphaModFix/>
          </a:blip>
          <a:srcRect/>
          <a:stretch/>
        </p:blipFill>
        <p:spPr>
          <a:xfrm>
            <a:off x="825500" y="855183"/>
            <a:ext cx="4203700" cy="1689101"/>
          </a:xfrm>
          <a:prstGeom prst="rect">
            <a:avLst/>
          </a:prstGeom>
          <a:noFill/>
          <a:ln>
            <a:noFill/>
          </a:ln>
        </p:spPr>
      </p:pic>
      <p:sp>
        <p:nvSpPr>
          <p:cNvPr id="48" name="Google Shape;48;p29"/>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a:solidFill>
                  <a:srgbClr val="000000"/>
                </a:solidFill>
              </a:defRPr>
            </a:lvl1pPr>
            <a:lvl2pPr marL="0" marR="0" lvl="1" indent="0" algn="ctr">
              <a:lnSpc>
                <a:spcPct val="100000"/>
              </a:lnSpc>
              <a:spcBef>
                <a:spcPts val="0"/>
              </a:spcBef>
              <a:spcAft>
                <a:spcPts val="0"/>
              </a:spcAft>
              <a:buClr>
                <a:srgbClr val="000000"/>
              </a:buClr>
              <a:buSzPts val="2400"/>
              <a:buFont typeface="Helvetica Neue Light"/>
              <a:buNone/>
              <a:defRPr sz="2400">
                <a:solidFill>
                  <a:srgbClr val="000000"/>
                </a:solidFill>
              </a:defRPr>
            </a:lvl2pPr>
            <a:lvl3pPr marL="0" marR="0" lvl="2" indent="0" algn="ctr">
              <a:lnSpc>
                <a:spcPct val="100000"/>
              </a:lnSpc>
              <a:spcBef>
                <a:spcPts val="0"/>
              </a:spcBef>
              <a:spcAft>
                <a:spcPts val="0"/>
              </a:spcAft>
              <a:buClr>
                <a:srgbClr val="000000"/>
              </a:buClr>
              <a:buSzPts val="2400"/>
              <a:buFont typeface="Helvetica Neue Light"/>
              <a:buNone/>
              <a:defRPr sz="2400">
                <a:solidFill>
                  <a:srgbClr val="000000"/>
                </a:solidFill>
              </a:defRPr>
            </a:lvl3pPr>
            <a:lvl4pPr marL="0" marR="0" lvl="3" indent="0" algn="ctr">
              <a:lnSpc>
                <a:spcPct val="100000"/>
              </a:lnSpc>
              <a:spcBef>
                <a:spcPts val="0"/>
              </a:spcBef>
              <a:spcAft>
                <a:spcPts val="0"/>
              </a:spcAft>
              <a:buClr>
                <a:srgbClr val="000000"/>
              </a:buClr>
              <a:buSzPts val="2400"/>
              <a:buFont typeface="Helvetica Neue Light"/>
              <a:buNone/>
              <a:defRPr sz="2400">
                <a:solidFill>
                  <a:srgbClr val="000000"/>
                </a:solidFill>
              </a:defRPr>
            </a:lvl4pPr>
            <a:lvl5pPr marL="0" marR="0" lvl="4" indent="0" algn="ctr">
              <a:lnSpc>
                <a:spcPct val="100000"/>
              </a:lnSpc>
              <a:spcBef>
                <a:spcPts val="0"/>
              </a:spcBef>
              <a:spcAft>
                <a:spcPts val="0"/>
              </a:spcAft>
              <a:buClr>
                <a:srgbClr val="000000"/>
              </a:buClr>
              <a:buSzPts val="2400"/>
              <a:buFont typeface="Helvetica Neue Light"/>
              <a:buNone/>
              <a:defRPr sz="2400">
                <a:solidFill>
                  <a:srgbClr val="000000"/>
                </a:solidFill>
              </a:defRPr>
            </a:lvl5pPr>
            <a:lvl6pPr marL="0" marR="0" lvl="5" indent="0" algn="ctr">
              <a:lnSpc>
                <a:spcPct val="100000"/>
              </a:lnSpc>
              <a:spcBef>
                <a:spcPts val="0"/>
              </a:spcBef>
              <a:spcAft>
                <a:spcPts val="0"/>
              </a:spcAft>
              <a:buClr>
                <a:srgbClr val="000000"/>
              </a:buClr>
              <a:buSzPts val="2400"/>
              <a:buFont typeface="Helvetica Neue Light"/>
              <a:buNone/>
              <a:defRPr sz="2400">
                <a:solidFill>
                  <a:srgbClr val="000000"/>
                </a:solidFill>
              </a:defRPr>
            </a:lvl6pPr>
            <a:lvl7pPr marL="0" marR="0" lvl="6" indent="0" algn="ctr">
              <a:lnSpc>
                <a:spcPct val="100000"/>
              </a:lnSpc>
              <a:spcBef>
                <a:spcPts val="0"/>
              </a:spcBef>
              <a:spcAft>
                <a:spcPts val="0"/>
              </a:spcAft>
              <a:buClr>
                <a:srgbClr val="000000"/>
              </a:buClr>
              <a:buSzPts val="2400"/>
              <a:buFont typeface="Helvetica Neue Light"/>
              <a:buNone/>
              <a:defRPr sz="2400">
                <a:solidFill>
                  <a:srgbClr val="000000"/>
                </a:solidFill>
              </a:defRPr>
            </a:lvl7pPr>
            <a:lvl8pPr marL="0" marR="0" lvl="7" indent="0" algn="ctr">
              <a:lnSpc>
                <a:spcPct val="100000"/>
              </a:lnSpc>
              <a:spcBef>
                <a:spcPts val="0"/>
              </a:spcBef>
              <a:spcAft>
                <a:spcPts val="0"/>
              </a:spcAft>
              <a:buClr>
                <a:srgbClr val="000000"/>
              </a:buClr>
              <a:buSzPts val="2400"/>
              <a:buFont typeface="Helvetica Neue Light"/>
              <a:buNone/>
              <a:defRPr sz="2400">
                <a:solidFill>
                  <a:srgbClr val="000000"/>
                </a:solidFill>
              </a:defRPr>
            </a:lvl8pPr>
            <a:lvl9pPr marL="0" marR="0" lvl="8" indent="0" algn="ctr">
              <a:lnSpc>
                <a:spcPct val="100000"/>
              </a:lnSpc>
              <a:spcBef>
                <a:spcPts val="0"/>
              </a:spcBef>
              <a:spcAft>
                <a:spcPts val="0"/>
              </a:spcAft>
              <a:buClr>
                <a:srgbClr val="000000"/>
              </a:buClr>
              <a:buSzPts val="2400"/>
              <a:buFont typeface="Helvetica Neue Light"/>
              <a:buNone/>
              <a:defRPr sz="2400">
                <a:solidFill>
                  <a:srgbClr val="000000"/>
                </a:solidFill>
              </a:defRPr>
            </a:lvl9pPr>
          </a:lstStyle>
          <a:p>
            <a:pPr marL="0" lvl="0" indent="0" algn="ctr" rtl="0">
              <a:spcBef>
                <a:spcPts val="0"/>
              </a:spcBef>
              <a:spcAft>
                <a:spcPts val="0"/>
              </a:spcAft>
              <a:buNone/>
            </a:pPr>
            <a:fld id="{00000000-1234-1234-1234-123412341234}" type="slidenum">
              <a:rPr lang="en-US"/>
              <a:t>‹Nr.›</a:t>
            </a:fld>
            <a:endParaRPr sz="2500">
              <a:solidFill>
                <a:srgbClr val="92929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Indiv-Titel V11">
  <p:cSld name="Indiv-Titel V11">
    <p:spTree>
      <p:nvGrpSpPr>
        <p:cNvPr id="1" name="Shape 49"/>
        <p:cNvGrpSpPr/>
        <p:nvPr/>
      </p:nvGrpSpPr>
      <p:grpSpPr>
        <a:xfrm>
          <a:off x="0" y="0"/>
          <a:ext cx="0" cy="0"/>
          <a:chOff x="0" y="0"/>
          <a:chExt cx="0" cy="0"/>
        </a:xfrm>
      </p:grpSpPr>
      <p:sp>
        <p:nvSpPr>
          <p:cNvPr id="50" name="Google Shape;50;p30"/>
          <p:cNvSpPr txBox="1">
            <a:spLocks noGrp="1"/>
          </p:cNvSpPr>
          <p:nvPr>
            <p:ph type="title"/>
          </p:nvPr>
        </p:nvSpPr>
        <p:spPr>
          <a:xfrm>
            <a:off x="12800296" y="3200129"/>
            <a:ext cx="10770904" cy="8090678"/>
          </a:xfrm>
          <a:prstGeom prst="rect">
            <a:avLst/>
          </a:prstGeom>
          <a:noFill/>
          <a:ln>
            <a:noFill/>
          </a:ln>
        </p:spPr>
        <p:txBody>
          <a:bodyPr spcFirstLastPara="1" wrap="square" lIns="50800" tIns="50800" rIns="50800" bIns="50800" anchor="b"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51" name="Google Shape;51;p30"/>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graphicFrame>
        <p:nvGraphicFramePr>
          <p:cNvPr id="52" name="Google Shape;52;p30"/>
          <p:cNvGraphicFramePr/>
          <p:nvPr/>
        </p:nvGraphicFramePr>
        <p:xfrm>
          <a:off x="37744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53" name="Google Shape;53;p30" descr="Motivation.tiff"/>
          <p:cNvPicPr preferRelativeResize="0"/>
          <p:nvPr/>
        </p:nvPicPr>
        <p:blipFill rotWithShape="1">
          <a:blip r:embed="rId2">
            <a:alphaModFix amt="75000"/>
          </a:blip>
          <a:srcRect/>
          <a:stretch/>
        </p:blipFill>
        <p:spPr>
          <a:xfrm>
            <a:off x="3774440" y="4448524"/>
            <a:ext cx="3946908" cy="4468603"/>
          </a:xfrm>
          <a:prstGeom prst="rect">
            <a:avLst/>
          </a:prstGeom>
          <a:noFill/>
          <a:ln>
            <a:noFill/>
          </a:ln>
        </p:spPr>
      </p:pic>
      <p:sp>
        <p:nvSpPr>
          <p:cNvPr id="54" name="Google Shape;54;p30"/>
          <p:cNvSpPr/>
          <p:nvPr/>
        </p:nvSpPr>
        <p:spPr>
          <a:xfrm>
            <a:off x="3654322" y="9044126"/>
            <a:ext cx="2667001" cy="1905001"/>
          </a:xfrm>
          <a:prstGeom prst="rect">
            <a:avLst/>
          </a:prstGeom>
          <a:solidFill>
            <a:schemeClr val="accent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Rationalistisch</a:t>
            </a:r>
            <a:endParaRPr/>
          </a:p>
        </p:txBody>
      </p:sp>
      <p:sp>
        <p:nvSpPr>
          <p:cNvPr id="55" name="Google Shape;55;p30"/>
          <p:cNvSpPr/>
          <p:nvPr/>
        </p:nvSpPr>
        <p:spPr>
          <a:xfrm>
            <a:off x="825500" y="9552126"/>
            <a:ext cx="2667000" cy="1397001"/>
          </a:xfrm>
          <a:prstGeom prst="rect">
            <a:avLst/>
          </a:prstGeom>
          <a:solidFill>
            <a:srgbClr val="CC6404"/>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Gemeinschafts-bestimmt</a:t>
            </a:r>
            <a:endParaRPr/>
          </a:p>
        </p:txBody>
      </p:sp>
      <p:sp>
        <p:nvSpPr>
          <p:cNvPr id="56" name="Google Shape;56;p30"/>
          <p:cNvSpPr/>
          <p:nvPr/>
        </p:nvSpPr>
        <p:spPr>
          <a:xfrm>
            <a:off x="9311967" y="6504126"/>
            <a:ext cx="2667001" cy="4445001"/>
          </a:xfrm>
          <a:prstGeom prst="rect">
            <a:avLst/>
          </a:prstGeom>
          <a:solidFill>
            <a:srgbClr val="79A16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Relativierend</a:t>
            </a:r>
            <a:endParaRPr/>
          </a:p>
        </p:txBody>
      </p:sp>
      <p:sp>
        <p:nvSpPr>
          <p:cNvPr id="57" name="Google Shape;57;p30"/>
          <p:cNvSpPr/>
          <p:nvPr/>
        </p:nvSpPr>
        <p:spPr>
          <a:xfrm rot="-1560000">
            <a:off x="5443023" y="7704639"/>
            <a:ext cx="2269069" cy="886424"/>
          </a:xfrm>
          <a:custGeom>
            <a:avLst/>
            <a:gdLst/>
            <a:ahLst/>
            <a:cxnLst/>
            <a:rect l="l" t="t" r="r" b="b"/>
            <a:pathLst>
              <a:path w="21600" h="21131" extrusionOk="0">
                <a:moveTo>
                  <a:pt x="0" y="21131"/>
                </a:moveTo>
                <a:cubicBezTo>
                  <a:pt x="1036" y="8501"/>
                  <a:pt x="5865" y="-469"/>
                  <a:pt x="11366" y="19"/>
                </a:cubicBezTo>
                <a:cubicBezTo>
                  <a:pt x="16250" y="453"/>
                  <a:pt x="20423" y="8381"/>
                  <a:pt x="21600" y="19463"/>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58" name="Google Shape;58;p30"/>
          <p:cNvSpPr/>
          <p:nvPr/>
        </p:nvSpPr>
        <p:spPr>
          <a:xfrm rot="-2700000">
            <a:off x="6995984" y="5981850"/>
            <a:ext cx="3637843" cy="886677"/>
          </a:xfrm>
          <a:custGeom>
            <a:avLst/>
            <a:gdLst/>
            <a:ahLst/>
            <a:cxnLst/>
            <a:rect l="l" t="t" r="r" b="b"/>
            <a:pathLst>
              <a:path w="21600" h="20509" extrusionOk="0">
                <a:moveTo>
                  <a:pt x="0" y="20509"/>
                </a:moveTo>
                <a:cubicBezTo>
                  <a:pt x="2922" y="6484"/>
                  <a:pt x="7341" y="-1091"/>
                  <a:pt x="11888" y="128"/>
                </a:cubicBezTo>
                <a:cubicBezTo>
                  <a:pt x="15640" y="1134"/>
                  <a:pt x="19137" y="8111"/>
                  <a:pt x="21600" y="19509"/>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59" name="Google Shape;59;p30"/>
          <p:cNvSpPr/>
          <p:nvPr/>
        </p:nvSpPr>
        <p:spPr>
          <a:xfrm>
            <a:off x="6483144" y="8028126"/>
            <a:ext cx="2667001" cy="2921001"/>
          </a:xfrm>
          <a:prstGeom prst="rect">
            <a:avLst/>
          </a:prstGeom>
          <a:solidFill>
            <a:srgbClr val="FED24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Eigenbestimmt</a:t>
            </a:r>
            <a:endParaRPr/>
          </a:p>
        </p:txBody>
      </p:sp>
      <p:pic>
        <p:nvPicPr>
          <p:cNvPr id="60" name="Google Shape;60;p30" descr="Bild"/>
          <p:cNvPicPr preferRelativeResize="0"/>
          <p:nvPr/>
        </p:nvPicPr>
        <p:blipFill rotWithShape="1">
          <a:blip r:embed="rId3">
            <a:alphaModFix/>
          </a:blip>
          <a:srcRect/>
          <a:stretch/>
        </p:blipFill>
        <p:spPr>
          <a:xfrm>
            <a:off x="825500" y="855183"/>
            <a:ext cx="4203700" cy="1689101"/>
          </a:xfrm>
          <a:prstGeom prst="rect">
            <a:avLst/>
          </a:prstGeom>
          <a:noFill/>
          <a:ln>
            <a:noFill/>
          </a:ln>
        </p:spPr>
      </p:pic>
      <p:sp>
        <p:nvSpPr>
          <p:cNvPr id="61" name="Google Shape;61;p30"/>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a:solidFill>
                  <a:srgbClr val="000000"/>
                </a:solidFill>
              </a:defRPr>
            </a:lvl1pPr>
            <a:lvl2pPr marL="0" marR="0" lvl="1" indent="0" algn="ctr">
              <a:lnSpc>
                <a:spcPct val="100000"/>
              </a:lnSpc>
              <a:spcBef>
                <a:spcPts val="0"/>
              </a:spcBef>
              <a:spcAft>
                <a:spcPts val="0"/>
              </a:spcAft>
              <a:buClr>
                <a:srgbClr val="000000"/>
              </a:buClr>
              <a:buSzPts val="2400"/>
              <a:buFont typeface="Helvetica Neue Light"/>
              <a:buNone/>
              <a:defRPr sz="2400">
                <a:solidFill>
                  <a:srgbClr val="000000"/>
                </a:solidFill>
              </a:defRPr>
            </a:lvl2pPr>
            <a:lvl3pPr marL="0" marR="0" lvl="2" indent="0" algn="ctr">
              <a:lnSpc>
                <a:spcPct val="100000"/>
              </a:lnSpc>
              <a:spcBef>
                <a:spcPts val="0"/>
              </a:spcBef>
              <a:spcAft>
                <a:spcPts val="0"/>
              </a:spcAft>
              <a:buClr>
                <a:srgbClr val="000000"/>
              </a:buClr>
              <a:buSzPts val="2400"/>
              <a:buFont typeface="Helvetica Neue Light"/>
              <a:buNone/>
              <a:defRPr sz="2400">
                <a:solidFill>
                  <a:srgbClr val="000000"/>
                </a:solidFill>
              </a:defRPr>
            </a:lvl3pPr>
            <a:lvl4pPr marL="0" marR="0" lvl="3" indent="0" algn="ctr">
              <a:lnSpc>
                <a:spcPct val="100000"/>
              </a:lnSpc>
              <a:spcBef>
                <a:spcPts val="0"/>
              </a:spcBef>
              <a:spcAft>
                <a:spcPts val="0"/>
              </a:spcAft>
              <a:buClr>
                <a:srgbClr val="000000"/>
              </a:buClr>
              <a:buSzPts val="2400"/>
              <a:buFont typeface="Helvetica Neue Light"/>
              <a:buNone/>
              <a:defRPr sz="2400">
                <a:solidFill>
                  <a:srgbClr val="000000"/>
                </a:solidFill>
              </a:defRPr>
            </a:lvl4pPr>
            <a:lvl5pPr marL="0" marR="0" lvl="4" indent="0" algn="ctr">
              <a:lnSpc>
                <a:spcPct val="100000"/>
              </a:lnSpc>
              <a:spcBef>
                <a:spcPts val="0"/>
              </a:spcBef>
              <a:spcAft>
                <a:spcPts val="0"/>
              </a:spcAft>
              <a:buClr>
                <a:srgbClr val="000000"/>
              </a:buClr>
              <a:buSzPts val="2400"/>
              <a:buFont typeface="Helvetica Neue Light"/>
              <a:buNone/>
              <a:defRPr sz="2400">
                <a:solidFill>
                  <a:srgbClr val="000000"/>
                </a:solidFill>
              </a:defRPr>
            </a:lvl5pPr>
            <a:lvl6pPr marL="0" marR="0" lvl="5" indent="0" algn="ctr">
              <a:lnSpc>
                <a:spcPct val="100000"/>
              </a:lnSpc>
              <a:spcBef>
                <a:spcPts val="0"/>
              </a:spcBef>
              <a:spcAft>
                <a:spcPts val="0"/>
              </a:spcAft>
              <a:buClr>
                <a:srgbClr val="000000"/>
              </a:buClr>
              <a:buSzPts val="2400"/>
              <a:buFont typeface="Helvetica Neue Light"/>
              <a:buNone/>
              <a:defRPr sz="2400">
                <a:solidFill>
                  <a:srgbClr val="000000"/>
                </a:solidFill>
              </a:defRPr>
            </a:lvl6pPr>
            <a:lvl7pPr marL="0" marR="0" lvl="6" indent="0" algn="ctr">
              <a:lnSpc>
                <a:spcPct val="100000"/>
              </a:lnSpc>
              <a:spcBef>
                <a:spcPts val="0"/>
              </a:spcBef>
              <a:spcAft>
                <a:spcPts val="0"/>
              </a:spcAft>
              <a:buClr>
                <a:srgbClr val="000000"/>
              </a:buClr>
              <a:buSzPts val="2400"/>
              <a:buFont typeface="Helvetica Neue Light"/>
              <a:buNone/>
              <a:defRPr sz="2400">
                <a:solidFill>
                  <a:srgbClr val="000000"/>
                </a:solidFill>
              </a:defRPr>
            </a:lvl7pPr>
            <a:lvl8pPr marL="0" marR="0" lvl="7" indent="0" algn="ctr">
              <a:lnSpc>
                <a:spcPct val="100000"/>
              </a:lnSpc>
              <a:spcBef>
                <a:spcPts val="0"/>
              </a:spcBef>
              <a:spcAft>
                <a:spcPts val="0"/>
              </a:spcAft>
              <a:buClr>
                <a:srgbClr val="000000"/>
              </a:buClr>
              <a:buSzPts val="2400"/>
              <a:buFont typeface="Helvetica Neue Light"/>
              <a:buNone/>
              <a:defRPr sz="2400">
                <a:solidFill>
                  <a:srgbClr val="000000"/>
                </a:solidFill>
              </a:defRPr>
            </a:lvl8pPr>
            <a:lvl9pPr marL="0" marR="0" lvl="8" indent="0" algn="ctr">
              <a:lnSpc>
                <a:spcPct val="100000"/>
              </a:lnSpc>
              <a:spcBef>
                <a:spcPts val="0"/>
              </a:spcBef>
              <a:spcAft>
                <a:spcPts val="0"/>
              </a:spcAft>
              <a:buClr>
                <a:srgbClr val="000000"/>
              </a:buClr>
              <a:buSzPts val="2400"/>
              <a:buFont typeface="Helvetica Neue Light"/>
              <a:buNone/>
              <a:defRPr sz="2400">
                <a:solidFill>
                  <a:srgbClr val="000000"/>
                </a:solidFill>
              </a:defRPr>
            </a:lvl9pPr>
          </a:lstStyle>
          <a:p>
            <a:pPr marL="0" lvl="0" indent="0" algn="ctr" rtl="0">
              <a:spcBef>
                <a:spcPts val="0"/>
              </a:spcBef>
              <a:spcAft>
                <a:spcPts val="0"/>
              </a:spcAft>
              <a:buNone/>
            </a:pPr>
            <a:fld id="{00000000-1234-1234-1234-123412341234}" type="slidenum">
              <a:rPr lang="en-US"/>
              <a:t>‹Nr.›</a:t>
            </a:fld>
            <a:endParaRPr sz="2500">
              <a:solidFill>
                <a:srgbClr val="92929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ozial-Titel V11">
  <p:cSld name="Sozial-Titel V11">
    <p:spTree>
      <p:nvGrpSpPr>
        <p:cNvPr id="1" name="Shape 62"/>
        <p:cNvGrpSpPr/>
        <p:nvPr/>
      </p:nvGrpSpPr>
      <p:grpSpPr>
        <a:xfrm>
          <a:off x="0" y="0"/>
          <a:ext cx="0" cy="0"/>
          <a:chOff x="0" y="0"/>
          <a:chExt cx="0" cy="0"/>
        </a:xfrm>
      </p:grpSpPr>
      <p:sp>
        <p:nvSpPr>
          <p:cNvPr id="63" name="Google Shape;63;p31"/>
          <p:cNvSpPr txBox="1">
            <a:spLocks noGrp="1"/>
          </p:cNvSpPr>
          <p:nvPr>
            <p:ph type="title"/>
          </p:nvPr>
        </p:nvSpPr>
        <p:spPr>
          <a:xfrm>
            <a:off x="12800296" y="3200129"/>
            <a:ext cx="10770904" cy="8090678"/>
          </a:xfrm>
          <a:prstGeom prst="rect">
            <a:avLst/>
          </a:prstGeom>
          <a:noFill/>
          <a:ln>
            <a:noFill/>
          </a:ln>
        </p:spPr>
        <p:txBody>
          <a:bodyPr spcFirstLastPara="1" wrap="square" lIns="50800" tIns="50800" rIns="50800" bIns="50800" anchor="b"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64" name="Google Shape;64;p31"/>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graphicFrame>
        <p:nvGraphicFramePr>
          <p:cNvPr id="65" name="Google Shape;65;p31"/>
          <p:cNvGraphicFramePr/>
          <p:nvPr/>
        </p:nvGraphicFramePr>
        <p:xfrm>
          <a:off x="37744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66" name="Google Shape;66;p31" descr="Motivation.tiff"/>
          <p:cNvPicPr preferRelativeResize="0"/>
          <p:nvPr/>
        </p:nvPicPr>
        <p:blipFill rotWithShape="1">
          <a:blip r:embed="rId2">
            <a:alphaModFix amt="75000"/>
          </a:blip>
          <a:srcRect/>
          <a:stretch/>
        </p:blipFill>
        <p:spPr>
          <a:xfrm>
            <a:off x="3774440" y="4448524"/>
            <a:ext cx="3946908" cy="4468603"/>
          </a:xfrm>
          <a:prstGeom prst="rect">
            <a:avLst/>
          </a:prstGeom>
          <a:noFill/>
          <a:ln>
            <a:noFill/>
          </a:ln>
        </p:spPr>
      </p:pic>
      <p:sp>
        <p:nvSpPr>
          <p:cNvPr id="67" name="Google Shape;67;p31"/>
          <p:cNvSpPr/>
          <p:nvPr/>
        </p:nvSpPr>
        <p:spPr>
          <a:xfrm>
            <a:off x="3654322" y="9044126"/>
            <a:ext cx="2667001" cy="1905001"/>
          </a:xfrm>
          <a:prstGeom prst="rect">
            <a:avLst/>
          </a:prstGeom>
          <a:solidFill>
            <a:schemeClr val="accent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Ich habe recht</a:t>
            </a:r>
            <a:endParaRPr/>
          </a:p>
        </p:txBody>
      </p:sp>
      <p:sp>
        <p:nvSpPr>
          <p:cNvPr id="68" name="Google Shape;68;p31"/>
          <p:cNvSpPr/>
          <p:nvPr/>
        </p:nvSpPr>
        <p:spPr>
          <a:xfrm>
            <a:off x="825500" y="9552126"/>
            <a:ext cx="2667000" cy="1397001"/>
          </a:xfrm>
          <a:prstGeom prst="rect">
            <a:avLst/>
          </a:prstGeom>
          <a:solidFill>
            <a:srgbClr val="CC6404"/>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Wir sind die Guten</a:t>
            </a:r>
            <a:endParaRPr/>
          </a:p>
        </p:txBody>
      </p:sp>
      <p:sp>
        <p:nvSpPr>
          <p:cNvPr id="69" name="Google Shape;69;p31"/>
          <p:cNvSpPr/>
          <p:nvPr/>
        </p:nvSpPr>
        <p:spPr>
          <a:xfrm>
            <a:off x="9311967" y="6504126"/>
            <a:ext cx="2667001" cy="4445001"/>
          </a:xfrm>
          <a:prstGeom prst="rect">
            <a:avLst/>
          </a:prstGeom>
          <a:solidFill>
            <a:srgbClr val="79A16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Kollaborativ</a:t>
            </a:r>
            <a:endParaRPr/>
          </a:p>
        </p:txBody>
      </p:sp>
      <p:sp>
        <p:nvSpPr>
          <p:cNvPr id="70" name="Google Shape;70;p31"/>
          <p:cNvSpPr/>
          <p:nvPr/>
        </p:nvSpPr>
        <p:spPr>
          <a:xfrm rot="-1560000">
            <a:off x="5443023" y="7704639"/>
            <a:ext cx="2269069" cy="886424"/>
          </a:xfrm>
          <a:custGeom>
            <a:avLst/>
            <a:gdLst/>
            <a:ahLst/>
            <a:cxnLst/>
            <a:rect l="l" t="t" r="r" b="b"/>
            <a:pathLst>
              <a:path w="21600" h="21131" extrusionOk="0">
                <a:moveTo>
                  <a:pt x="0" y="21131"/>
                </a:moveTo>
                <a:cubicBezTo>
                  <a:pt x="1036" y="8501"/>
                  <a:pt x="5865" y="-469"/>
                  <a:pt x="11366" y="19"/>
                </a:cubicBezTo>
                <a:cubicBezTo>
                  <a:pt x="16250" y="453"/>
                  <a:pt x="20423" y="8381"/>
                  <a:pt x="21600" y="19463"/>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71" name="Google Shape;71;p31"/>
          <p:cNvSpPr/>
          <p:nvPr/>
        </p:nvSpPr>
        <p:spPr>
          <a:xfrm rot="-2700000">
            <a:off x="6995984" y="5981850"/>
            <a:ext cx="3637843" cy="886677"/>
          </a:xfrm>
          <a:custGeom>
            <a:avLst/>
            <a:gdLst/>
            <a:ahLst/>
            <a:cxnLst/>
            <a:rect l="l" t="t" r="r" b="b"/>
            <a:pathLst>
              <a:path w="21600" h="20509" extrusionOk="0">
                <a:moveTo>
                  <a:pt x="0" y="20509"/>
                </a:moveTo>
                <a:cubicBezTo>
                  <a:pt x="2922" y="6484"/>
                  <a:pt x="7341" y="-1091"/>
                  <a:pt x="11888" y="128"/>
                </a:cubicBezTo>
                <a:cubicBezTo>
                  <a:pt x="15640" y="1134"/>
                  <a:pt x="19137" y="8111"/>
                  <a:pt x="21600" y="19509"/>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72" name="Google Shape;72;p31"/>
          <p:cNvSpPr/>
          <p:nvPr/>
        </p:nvSpPr>
        <p:spPr>
          <a:xfrm>
            <a:off x="6483144" y="8028126"/>
            <a:ext cx="2667001" cy="2921001"/>
          </a:xfrm>
          <a:prstGeom prst="rect">
            <a:avLst/>
          </a:prstGeom>
          <a:solidFill>
            <a:srgbClr val="FED24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Kooperation und Kompromiss-bereitschaft</a:t>
            </a:r>
            <a:endParaRPr/>
          </a:p>
        </p:txBody>
      </p:sp>
      <p:pic>
        <p:nvPicPr>
          <p:cNvPr id="73" name="Google Shape;73;p31" descr="Bild"/>
          <p:cNvPicPr preferRelativeResize="0"/>
          <p:nvPr/>
        </p:nvPicPr>
        <p:blipFill rotWithShape="1">
          <a:blip r:embed="rId3">
            <a:alphaModFix/>
          </a:blip>
          <a:srcRect/>
          <a:stretch/>
        </p:blipFill>
        <p:spPr>
          <a:xfrm>
            <a:off x="825500" y="855183"/>
            <a:ext cx="4203700" cy="1689101"/>
          </a:xfrm>
          <a:prstGeom prst="rect">
            <a:avLst/>
          </a:prstGeom>
          <a:noFill/>
          <a:ln>
            <a:noFill/>
          </a:ln>
        </p:spPr>
      </p:pic>
      <p:sp>
        <p:nvSpPr>
          <p:cNvPr id="74" name="Google Shape;74;p31"/>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a:solidFill>
                  <a:srgbClr val="000000"/>
                </a:solidFill>
              </a:defRPr>
            </a:lvl1pPr>
            <a:lvl2pPr marL="0" marR="0" lvl="1" indent="0" algn="ctr">
              <a:lnSpc>
                <a:spcPct val="100000"/>
              </a:lnSpc>
              <a:spcBef>
                <a:spcPts val="0"/>
              </a:spcBef>
              <a:spcAft>
                <a:spcPts val="0"/>
              </a:spcAft>
              <a:buClr>
                <a:srgbClr val="000000"/>
              </a:buClr>
              <a:buSzPts val="2400"/>
              <a:buFont typeface="Helvetica Neue Light"/>
              <a:buNone/>
              <a:defRPr sz="2400">
                <a:solidFill>
                  <a:srgbClr val="000000"/>
                </a:solidFill>
              </a:defRPr>
            </a:lvl2pPr>
            <a:lvl3pPr marL="0" marR="0" lvl="2" indent="0" algn="ctr">
              <a:lnSpc>
                <a:spcPct val="100000"/>
              </a:lnSpc>
              <a:spcBef>
                <a:spcPts val="0"/>
              </a:spcBef>
              <a:spcAft>
                <a:spcPts val="0"/>
              </a:spcAft>
              <a:buClr>
                <a:srgbClr val="000000"/>
              </a:buClr>
              <a:buSzPts val="2400"/>
              <a:buFont typeface="Helvetica Neue Light"/>
              <a:buNone/>
              <a:defRPr sz="2400">
                <a:solidFill>
                  <a:srgbClr val="000000"/>
                </a:solidFill>
              </a:defRPr>
            </a:lvl3pPr>
            <a:lvl4pPr marL="0" marR="0" lvl="3" indent="0" algn="ctr">
              <a:lnSpc>
                <a:spcPct val="100000"/>
              </a:lnSpc>
              <a:spcBef>
                <a:spcPts val="0"/>
              </a:spcBef>
              <a:spcAft>
                <a:spcPts val="0"/>
              </a:spcAft>
              <a:buClr>
                <a:srgbClr val="000000"/>
              </a:buClr>
              <a:buSzPts val="2400"/>
              <a:buFont typeface="Helvetica Neue Light"/>
              <a:buNone/>
              <a:defRPr sz="2400">
                <a:solidFill>
                  <a:srgbClr val="000000"/>
                </a:solidFill>
              </a:defRPr>
            </a:lvl4pPr>
            <a:lvl5pPr marL="0" marR="0" lvl="4" indent="0" algn="ctr">
              <a:lnSpc>
                <a:spcPct val="100000"/>
              </a:lnSpc>
              <a:spcBef>
                <a:spcPts val="0"/>
              </a:spcBef>
              <a:spcAft>
                <a:spcPts val="0"/>
              </a:spcAft>
              <a:buClr>
                <a:srgbClr val="000000"/>
              </a:buClr>
              <a:buSzPts val="2400"/>
              <a:buFont typeface="Helvetica Neue Light"/>
              <a:buNone/>
              <a:defRPr sz="2400">
                <a:solidFill>
                  <a:srgbClr val="000000"/>
                </a:solidFill>
              </a:defRPr>
            </a:lvl5pPr>
            <a:lvl6pPr marL="0" marR="0" lvl="5" indent="0" algn="ctr">
              <a:lnSpc>
                <a:spcPct val="100000"/>
              </a:lnSpc>
              <a:spcBef>
                <a:spcPts val="0"/>
              </a:spcBef>
              <a:spcAft>
                <a:spcPts val="0"/>
              </a:spcAft>
              <a:buClr>
                <a:srgbClr val="000000"/>
              </a:buClr>
              <a:buSzPts val="2400"/>
              <a:buFont typeface="Helvetica Neue Light"/>
              <a:buNone/>
              <a:defRPr sz="2400">
                <a:solidFill>
                  <a:srgbClr val="000000"/>
                </a:solidFill>
              </a:defRPr>
            </a:lvl6pPr>
            <a:lvl7pPr marL="0" marR="0" lvl="6" indent="0" algn="ctr">
              <a:lnSpc>
                <a:spcPct val="100000"/>
              </a:lnSpc>
              <a:spcBef>
                <a:spcPts val="0"/>
              </a:spcBef>
              <a:spcAft>
                <a:spcPts val="0"/>
              </a:spcAft>
              <a:buClr>
                <a:srgbClr val="000000"/>
              </a:buClr>
              <a:buSzPts val="2400"/>
              <a:buFont typeface="Helvetica Neue Light"/>
              <a:buNone/>
              <a:defRPr sz="2400">
                <a:solidFill>
                  <a:srgbClr val="000000"/>
                </a:solidFill>
              </a:defRPr>
            </a:lvl7pPr>
            <a:lvl8pPr marL="0" marR="0" lvl="7" indent="0" algn="ctr">
              <a:lnSpc>
                <a:spcPct val="100000"/>
              </a:lnSpc>
              <a:spcBef>
                <a:spcPts val="0"/>
              </a:spcBef>
              <a:spcAft>
                <a:spcPts val="0"/>
              </a:spcAft>
              <a:buClr>
                <a:srgbClr val="000000"/>
              </a:buClr>
              <a:buSzPts val="2400"/>
              <a:buFont typeface="Helvetica Neue Light"/>
              <a:buNone/>
              <a:defRPr sz="2400">
                <a:solidFill>
                  <a:srgbClr val="000000"/>
                </a:solidFill>
              </a:defRPr>
            </a:lvl8pPr>
            <a:lvl9pPr marL="0" marR="0" lvl="8" indent="0" algn="ctr">
              <a:lnSpc>
                <a:spcPct val="100000"/>
              </a:lnSpc>
              <a:spcBef>
                <a:spcPts val="0"/>
              </a:spcBef>
              <a:spcAft>
                <a:spcPts val="0"/>
              </a:spcAft>
              <a:buClr>
                <a:srgbClr val="000000"/>
              </a:buClr>
              <a:buSzPts val="2400"/>
              <a:buFont typeface="Helvetica Neue Light"/>
              <a:buNone/>
              <a:defRPr sz="2400">
                <a:solidFill>
                  <a:srgbClr val="000000"/>
                </a:solidFill>
              </a:defRPr>
            </a:lvl9pPr>
          </a:lstStyle>
          <a:p>
            <a:pPr marL="0" lvl="0" indent="0" algn="ctr" rtl="0">
              <a:spcBef>
                <a:spcPts val="0"/>
              </a:spcBef>
              <a:spcAft>
                <a:spcPts val="0"/>
              </a:spcAft>
              <a:buNone/>
            </a:pPr>
            <a:fld id="{00000000-1234-1234-1234-123412341234}" type="slidenum">
              <a:rPr lang="en-US"/>
              <a:t>‹Nr.›</a:t>
            </a:fld>
            <a:endParaRPr sz="2500">
              <a:solidFill>
                <a:srgbClr val="92929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Führ-Titel V11">
  <p:cSld name="Führ-Titel V11">
    <p:spTree>
      <p:nvGrpSpPr>
        <p:cNvPr id="1" name="Shape 75"/>
        <p:cNvGrpSpPr/>
        <p:nvPr/>
      </p:nvGrpSpPr>
      <p:grpSpPr>
        <a:xfrm>
          <a:off x="0" y="0"/>
          <a:ext cx="0" cy="0"/>
          <a:chOff x="0" y="0"/>
          <a:chExt cx="0" cy="0"/>
        </a:xfrm>
      </p:grpSpPr>
      <p:sp>
        <p:nvSpPr>
          <p:cNvPr id="76" name="Google Shape;76;p32"/>
          <p:cNvSpPr txBox="1">
            <a:spLocks noGrp="1"/>
          </p:cNvSpPr>
          <p:nvPr>
            <p:ph type="title"/>
          </p:nvPr>
        </p:nvSpPr>
        <p:spPr>
          <a:xfrm>
            <a:off x="12800296" y="3200129"/>
            <a:ext cx="10770904" cy="8090678"/>
          </a:xfrm>
          <a:prstGeom prst="rect">
            <a:avLst/>
          </a:prstGeom>
          <a:noFill/>
          <a:ln>
            <a:noFill/>
          </a:ln>
        </p:spPr>
        <p:txBody>
          <a:bodyPr spcFirstLastPara="1" wrap="square" lIns="50800" tIns="50800" rIns="50800" bIns="50800" anchor="b"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77" name="Google Shape;77;p32"/>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graphicFrame>
        <p:nvGraphicFramePr>
          <p:cNvPr id="78" name="Google Shape;78;p32"/>
          <p:cNvGraphicFramePr/>
          <p:nvPr/>
        </p:nvGraphicFramePr>
        <p:xfrm>
          <a:off x="37744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79" name="Google Shape;79;p32" descr="Motivation.tiff"/>
          <p:cNvPicPr preferRelativeResize="0"/>
          <p:nvPr/>
        </p:nvPicPr>
        <p:blipFill rotWithShape="1">
          <a:blip r:embed="rId2">
            <a:alphaModFix amt="75000"/>
          </a:blip>
          <a:srcRect/>
          <a:stretch/>
        </p:blipFill>
        <p:spPr>
          <a:xfrm>
            <a:off x="3774440" y="4448524"/>
            <a:ext cx="3946908" cy="4468603"/>
          </a:xfrm>
          <a:prstGeom prst="rect">
            <a:avLst/>
          </a:prstGeom>
          <a:noFill/>
          <a:ln>
            <a:noFill/>
          </a:ln>
        </p:spPr>
      </p:pic>
      <p:sp>
        <p:nvSpPr>
          <p:cNvPr id="80" name="Google Shape;80;p32"/>
          <p:cNvSpPr/>
          <p:nvPr/>
        </p:nvSpPr>
        <p:spPr>
          <a:xfrm>
            <a:off x="3654322" y="9044126"/>
            <a:ext cx="2667001" cy="1905001"/>
          </a:xfrm>
          <a:prstGeom prst="rect">
            <a:avLst/>
          </a:prstGeom>
          <a:solidFill>
            <a:schemeClr val="accent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Faktenbasierte Führung</a:t>
            </a:r>
            <a:endParaRPr/>
          </a:p>
        </p:txBody>
      </p:sp>
      <p:sp>
        <p:nvSpPr>
          <p:cNvPr id="81" name="Google Shape;81;p32"/>
          <p:cNvSpPr/>
          <p:nvPr/>
        </p:nvSpPr>
        <p:spPr>
          <a:xfrm>
            <a:off x="825500" y="9552126"/>
            <a:ext cx="2667000" cy="1397001"/>
          </a:xfrm>
          <a:prstGeom prst="rect">
            <a:avLst/>
          </a:prstGeom>
          <a:solidFill>
            <a:srgbClr val="CC6404"/>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Formalistische Führung</a:t>
            </a:r>
            <a:endParaRPr/>
          </a:p>
        </p:txBody>
      </p:sp>
      <p:sp>
        <p:nvSpPr>
          <p:cNvPr id="82" name="Google Shape;82;p32"/>
          <p:cNvSpPr/>
          <p:nvPr/>
        </p:nvSpPr>
        <p:spPr>
          <a:xfrm>
            <a:off x="9311967" y="6504126"/>
            <a:ext cx="2667001" cy="4445001"/>
          </a:xfrm>
          <a:prstGeom prst="rect">
            <a:avLst/>
          </a:prstGeom>
          <a:solidFill>
            <a:srgbClr val="79A16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Visionär-partizipative Führung</a:t>
            </a:r>
            <a:endParaRPr/>
          </a:p>
        </p:txBody>
      </p:sp>
      <p:sp>
        <p:nvSpPr>
          <p:cNvPr id="83" name="Google Shape;83;p32"/>
          <p:cNvSpPr/>
          <p:nvPr/>
        </p:nvSpPr>
        <p:spPr>
          <a:xfrm rot="-1560000">
            <a:off x="5443023" y="7704639"/>
            <a:ext cx="2269069" cy="886424"/>
          </a:xfrm>
          <a:custGeom>
            <a:avLst/>
            <a:gdLst/>
            <a:ahLst/>
            <a:cxnLst/>
            <a:rect l="l" t="t" r="r" b="b"/>
            <a:pathLst>
              <a:path w="21600" h="21131" extrusionOk="0">
                <a:moveTo>
                  <a:pt x="0" y="21131"/>
                </a:moveTo>
                <a:cubicBezTo>
                  <a:pt x="1036" y="8501"/>
                  <a:pt x="5865" y="-469"/>
                  <a:pt x="11366" y="19"/>
                </a:cubicBezTo>
                <a:cubicBezTo>
                  <a:pt x="16250" y="453"/>
                  <a:pt x="20423" y="8381"/>
                  <a:pt x="21600" y="19463"/>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84" name="Google Shape;84;p32"/>
          <p:cNvSpPr/>
          <p:nvPr/>
        </p:nvSpPr>
        <p:spPr>
          <a:xfrm rot="-2700000">
            <a:off x="6995984" y="5981850"/>
            <a:ext cx="3637843" cy="886677"/>
          </a:xfrm>
          <a:custGeom>
            <a:avLst/>
            <a:gdLst/>
            <a:ahLst/>
            <a:cxnLst/>
            <a:rect l="l" t="t" r="r" b="b"/>
            <a:pathLst>
              <a:path w="21600" h="20509" extrusionOk="0">
                <a:moveTo>
                  <a:pt x="0" y="20509"/>
                </a:moveTo>
                <a:cubicBezTo>
                  <a:pt x="2922" y="6484"/>
                  <a:pt x="7341" y="-1091"/>
                  <a:pt x="11888" y="128"/>
                </a:cubicBezTo>
                <a:cubicBezTo>
                  <a:pt x="15640" y="1134"/>
                  <a:pt x="19137" y="8111"/>
                  <a:pt x="21600" y="19509"/>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85" name="Google Shape;85;p32"/>
          <p:cNvSpPr/>
          <p:nvPr/>
        </p:nvSpPr>
        <p:spPr>
          <a:xfrm>
            <a:off x="6483144" y="8028126"/>
            <a:ext cx="2667001" cy="2921001"/>
          </a:xfrm>
          <a:prstGeom prst="rect">
            <a:avLst/>
          </a:prstGeom>
          <a:solidFill>
            <a:srgbClr val="FED24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Management und Leadership</a:t>
            </a:r>
            <a:endParaRPr/>
          </a:p>
        </p:txBody>
      </p:sp>
      <p:pic>
        <p:nvPicPr>
          <p:cNvPr id="86" name="Google Shape;86;p32" descr="Bild"/>
          <p:cNvPicPr preferRelativeResize="0"/>
          <p:nvPr/>
        </p:nvPicPr>
        <p:blipFill rotWithShape="1">
          <a:blip r:embed="rId3">
            <a:alphaModFix/>
          </a:blip>
          <a:srcRect/>
          <a:stretch/>
        </p:blipFill>
        <p:spPr>
          <a:xfrm>
            <a:off x="825500" y="855183"/>
            <a:ext cx="4203700" cy="1689101"/>
          </a:xfrm>
          <a:prstGeom prst="rect">
            <a:avLst/>
          </a:prstGeom>
          <a:noFill/>
          <a:ln>
            <a:noFill/>
          </a:ln>
        </p:spPr>
      </p:pic>
      <p:sp>
        <p:nvSpPr>
          <p:cNvPr id="87" name="Google Shape;87;p32"/>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a:solidFill>
                  <a:srgbClr val="000000"/>
                </a:solidFill>
              </a:defRPr>
            </a:lvl1pPr>
            <a:lvl2pPr marL="0" marR="0" lvl="1" indent="0" algn="ctr">
              <a:lnSpc>
                <a:spcPct val="100000"/>
              </a:lnSpc>
              <a:spcBef>
                <a:spcPts val="0"/>
              </a:spcBef>
              <a:spcAft>
                <a:spcPts val="0"/>
              </a:spcAft>
              <a:buClr>
                <a:srgbClr val="000000"/>
              </a:buClr>
              <a:buSzPts val="2400"/>
              <a:buFont typeface="Helvetica Neue Light"/>
              <a:buNone/>
              <a:defRPr sz="2400">
                <a:solidFill>
                  <a:srgbClr val="000000"/>
                </a:solidFill>
              </a:defRPr>
            </a:lvl2pPr>
            <a:lvl3pPr marL="0" marR="0" lvl="2" indent="0" algn="ctr">
              <a:lnSpc>
                <a:spcPct val="100000"/>
              </a:lnSpc>
              <a:spcBef>
                <a:spcPts val="0"/>
              </a:spcBef>
              <a:spcAft>
                <a:spcPts val="0"/>
              </a:spcAft>
              <a:buClr>
                <a:srgbClr val="000000"/>
              </a:buClr>
              <a:buSzPts val="2400"/>
              <a:buFont typeface="Helvetica Neue Light"/>
              <a:buNone/>
              <a:defRPr sz="2400">
                <a:solidFill>
                  <a:srgbClr val="000000"/>
                </a:solidFill>
              </a:defRPr>
            </a:lvl3pPr>
            <a:lvl4pPr marL="0" marR="0" lvl="3" indent="0" algn="ctr">
              <a:lnSpc>
                <a:spcPct val="100000"/>
              </a:lnSpc>
              <a:spcBef>
                <a:spcPts val="0"/>
              </a:spcBef>
              <a:spcAft>
                <a:spcPts val="0"/>
              </a:spcAft>
              <a:buClr>
                <a:srgbClr val="000000"/>
              </a:buClr>
              <a:buSzPts val="2400"/>
              <a:buFont typeface="Helvetica Neue Light"/>
              <a:buNone/>
              <a:defRPr sz="2400">
                <a:solidFill>
                  <a:srgbClr val="000000"/>
                </a:solidFill>
              </a:defRPr>
            </a:lvl4pPr>
            <a:lvl5pPr marL="0" marR="0" lvl="4" indent="0" algn="ctr">
              <a:lnSpc>
                <a:spcPct val="100000"/>
              </a:lnSpc>
              <a:spcBef>
                <a:spcPts val="0"/>
              </a:spcBef>
              <a:spcAft>
                <a:spcPts val="0"/>
              </a:spcAft>
              <a:buClr>
                <a:srgbClr val="000000"/>
              </a:buClr>
              <a:buSzPts val="2400"/>
              <a:buFont typeface="Helvetica Neue Light"/>
              <a:buNone/>
              <a:defRPr sz="2400">
                <a:solidFill>
                  <a:srgbClr val="000000"/>
                </a:solidFill>
              </a:defRPr>
            </a:lvl5pPr>
            <a:lvl6pPr marL="0" marR="0" lvl="5" indent="0" algn="ctr">
              <a:lnSpc>
                <a:spcPct val="100000"/>
              </a:lnSpc>
              <a:spcBef>
                <a:spcPts val="0"/>
              </a:spcBef>
              <a:spcAft>
                <a:spcPts val="0"/>
              </a:spcAft>
              <a:buClr>
                <a:srgbClr val="000000"/>
              </a:buClr>
              <a:buSzPts val="2400"/>
              <a:buFont typeface="Helvetica Neue Light"/>
              <a:buNone/>
              <a:defRPr sz="2400">
                <a:solidFill>
                  <a:srgbClr val="000000"/>
                </a:solidFill>
              </a:defRPr>
            </a:lvl6pPr>
            <a:lvl7pPr marL="0" marR="0" lvl="6" indent="0" algn="ctr">
              <a:lnSpc>
                <a:spcPct val="100000"/>
              </a:lnSpc>
              <a:spcBef>
                <a:spcPts val="0"/>
              </a:spcBef>
              <a:spcAft>
                <a:spcPts val="0"/>
              </a:spcAft>
              <a:buClr>
                <a:srgbClr val="000000"/>
              </a:buClr>
              <a:buSzPts val="2400"/>
              <a:buFont typeface="Helvetica Neue Light"/>
              <a:buNone/>
              <a:defRPr sz="2400">
                <a:solidFill>
                  <a:srgbClr val="000000"/>
                </a:solidFill>
              </a:defRPr>
            </a:lvl7pPr>
            <a:lvl8pPr marL="0" marR="0" lvl="7" indent="0" algn="ctr">
              <a:lnSpc>
                <a:spcPct val="100000"/>
              </a:lnSpc>
              <a:spcBef>
                <a:spcPts val="0"/>
              </a:spcBef>
              <a:spcAft>
                <a:spcPts val="0"/>
              </a:spcAft>
              <a:buClr>
                <a:srgbClr val="000000"/>
              </a:buClr>
              <a:buSzPts val="2400"/>
              <a:buFont typeface="Helvetica Neue Light"/>
              <a:buNone/>
              <a:defRPr sz="2400">
                <a:solidFill>
                  <a:srgbClr val="000000"/>
                </a:solidFill>
              </a:defRPr>
            </a:lvl8pPr>
            <a:lvl9pPr marL="0" marR="0" lvl="8" indent="0" algn="ctr">
              <a:lnSpc>
                <a:spcPct val="100000"/>
              </a:lnSpc>
              <a:spcBef>
                <a:spcPts val="0"/>
              </a:spcBef>
              <a:spcAft>
                <a:spcPts val="0"/>
              </a:spcAft>
              <a:buClr>
                <a:srgbClr val="000000"/>
              </a:buClr>
              <a:buSzPts val="2400"/>
              <a:buFont typeface="Helvetica Neue Light"/>
              <a:buNone/>
              <a:defRPr sz="2400">
                <a:solidFill>
                  <a:srgbClr val="000000"/>
                </a:solidFill>
              </a:defRPr>
            </a:lvl9pPr>
          </a:lstStyle>
          <a:p>
            <a:pPr marL="0" lvl="0" indent="0" algn="ctr" rtl="0">
              <a:spcBef>
                <a:spcPts val="0"/>
              </a:spcBef>
              <a:spcAft>
                <a:spcPts val="0"/>
              </a:spcAft>
              <a:buNone/>
            </a:pPr>
            <a:fld id="{00000000-1234-1234-1234-123412341234}" type="slidenum">
              <a:rPr lang="en-US"/>
              <a:t>‹Nr.›</a:t>
            </a:fld>
            <a:endParaRPr sz="2500">
              <a:solidFill>
                <a:srgbClr val="92929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Aufg-Titel V11">
  <p:cSld name="Aufg-Titel V11">
    <p:spTree>
      <p:nvGrpSpPr>
        <p:cNvPr id="1" name="Shape 88"/>
        <p:cNvGrpSpPr/>
        <p:nvPr/>
      </p:nvGrpSpPr>
      <p:grpSpPr>
        <a:xfrm>
          <a:off x="0" y="0"/>
          <a:ext cx="0" cy="0"/>
          <a:chOff x="0" y="0"/>
          <a:chExt cx="0" cy="0"/>
        </a:xfrm>
      </p:grpSpPr>
      <p:sp>
        <p:nvSpPr>
          <p:cNvPr id="89" name="Google Shape;89;p33"/>
          <p:cNvSpPr txBox="1">
            <a:spLocks noGrp="1"/>
          </p:cNvSpPr>
          <p:nvPr>
            <p:ph type="title"/>
          </p:nvPr>
        </p:nvSpPr>
        <p:spPr>
          <a:xfrm>
            <a:off x="12800296" y="3200129"/>
            <a:ext cx="10770904" cy="8090678"/>
          </a:xfrm>
          <a:prstGeom prst="rect">
            <a:avLst/>
          </a:prstGeom>
          <a:noFill/>
          <a:ln>
            <a:noFill/>
          </a:ln>
        </p:spPr>
        <p:txBody>
          <a:bodyPr spcFirstLastPara="1" wrap="square" lIns="50800" tIns="50800" rIns="50800" bIns="50800" anchor="b"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90" name="Google Shape;90;p33"/>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graphicFrame>
        <p:nvGraphicFramePr>
          <p:cNvPr id="91" name="Google Shape;91;p33"/>
          <p:cNvGraphicFramePr/>
          <p:nvPr/>
        </p:nvGraphicFramePr>
        <p:xfrm>
          <a:off x="37744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92" name="Google Shape;92;p33" descr="Motivation.tiff"/>
          <p:cNvPicPr preferRelativeResize="0"/>
          <p:nvPr/>
        </p:nvPicPr>
        <p:blipFill rotWithShape="1">
          <a:blip r:embed="rId2">
            <a:alphaModFix amt="75000"/>
          </a:blip>
          <a:srcRect/>
          <a:stretch/>
        </p:blipFill>
        <p:spPr>
          <a:xfrm>
            <a:off x="3774440" y="4448524"/>
            <a:ext cx="3946908" cy="4468603"/>
          </a:xfrm>
          <a:prstGeom prst="rect">
            <a:avLst/>
          </a:prstGeom>
          <a:noFill/>
          <a:ln>
            <a:noFill/>
          </a:ln>
        </p:spPr>
      </p:pic>
      <p:sp>
        <p:nvSpPr>
          <p:cNvPr id="93" name="Google Shape;93;p33"/>
          <p:cNvSpPr/>
          <p:nvPr/>
        </p:nvSpPr>
        <p:spPr>
          <a:xfrm>
            <a:off x="3654322" y="9044126"/>
            <a:ext cx="2667001" cy="1905001"/>
          </a:xfrm>
          <a:prstGeom prst="rect">
            <a:avLst/>
          </a:prstGeom>
          <a:solidFill>
            <a:schemeClr val="accent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Komplizierte Aufgaben,</a:t>
            </a:r>
            <a:endParaRPr/>
          </a:p>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Effizienz-verbesserung</a:t>
            </a:r>
            <a:endParaRPr/>
          </a:p>
        </p:txBody>
      </p:sp>
      <p:sp>
        <p:nvSpPr>
          <p:cNvPr id="94" name="Google Shape;94;p33"/>
          <p:cNvSpPr/>
          <p:nvPr/>
        </p:nvSpPr>
        <p:spPr>
          <a:xfrm>
            <a:off x="825500" y="9552126"/>
            <a:ext cx="2667000" cy="1397001"/>
          </a:xfrm>
          <a:prstGeom prst="rect">
            <a:avLst/>
          </a:prstGeom>
          <a:solidFill>
            <a:srgbClr val="CC6404"/>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Anspruchsvollere</a:t>
            </a:r>
            <a:endParaRPr/>
          </a:p>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wiederkehrende Aufgaben</a:t>
            </a:r>
            <a:endParaRPr/>
          </a:p>
        </p:txBody>
      </p:sp>
      <p:sp>
        <p:nvSpPr>
          <p:cNvPr id="95" name="Google Shape;95;p33"/>
          <p:cNvSpPr/>
          <p:nvPr/>
        </p:nvSpPr>
        <p:spPr>
          <a:xfrm>
            <a:off x="9311967" y="6504126"/>
            <a:ext cx="2667001" cy="4445001"/>
          </a:xfrm>
          <a:prstGeom prst="rect">
            <a:avLst/>
          </a:prstGeom>
          <a:solidFill>
            <a:srgbClr val="79A16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Visionär, </a:t>
            </a:r>
            <a:endParaRPr/>
          </a:p>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Ganzheitlich</a:t>
            </a:r>
            <a:endParaRPr/>
          </a:p>
        </p:txBody>
      </p:sp>
      <p:sp>
        <p:nvSpPr>
          <p:cNvPr id="96" name="Google Shape;96;p33"/>
          <p:cNvSpPr/>
          <p:nvPr/>
        </p:nvSpPr>
        <p:spPr>
          <a:xfrm rot="-1560000">
            <a:off x="5443023" y="7704639"/>
            <a:ext cx="2269069" cy="886424"/>
          </a:xfrm>
          <a:custGeom>
            <a:avLst/>
            <a:gdLst/>
            <a:ahLst/>
            <a:cxnLst/>
            <a:rect l="l" t="t" r="r" b="b"/>
            <a:pathLst>
              <a:path w="21600" h="21131" extrusionOk="0">
                <a:moveTo>
                  <a:pt x="0" y="21131"/>
                </a:moveTo>
                <a:cubicBezTo>
                  <a:pt x="1036" y="8501"/>
                  <a:pt x="5865" y="-469"/>
                  <a:pt x="11366" y="19"/>
                </a:cubicBezTo>
                <a:cubicBezTo>
                  <a:pt x="16250" y="453"/>
                  <a:pt x="20423" y="8381"/>
                  <a:pt x="21600" y="19463"/>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97" name="Google Shape;97;p33"/>
          <p:cNvSpPr/>
          <p:nvPr/>
        </p:nvSpPr>
        <p:spPr>
          <a:xfrm rot="-2700000">
            <a:off x="6995984" y="5981850"/>
            <a:ext cx="3637843" cy="886677"/>
          </a:xfrm>
          <a:custGeom>
            <a:avLst/>
            <a:gdLst/>
            <a:ahLst/>
            <a:cxnLst/>
            <a:rect l="l" t="t" r="r" b="b"/>
            <a:pathLst>
              <a:path w="21600" h="20509" extrusionOk="0">
                <a:moveTo>
                  <a:pt x="0" y="20509"/>
                </a:moveTo>
                <a:cubicBezTo>
                  <a:pt x="2922" y="6484"/>
                  <a:pt x="7341" y="-1091"/>
                  <a:pt x="11888" y="128"/>
                </a:cubicBezTo>
                <a:cubicBezTo>
                  <a:pt x="15640" y="1134"/>
                  <a:pt x="19137" y="8111"/>
                  <a:pt x="21600" y="19509"/>
                </a:cubicBezTo>
              </a:path>
            </a:pathLst>
          </a:custGeom>
          <a:noFill/>
          <a:ln w="63500" cap="flat" cmpd="sng">
            <a:solidFill>
              <a:srgbClr val="929292"/>
            </a:solidFill>
            <a:prstDash val="dot"/>
            <a:miter lim="400000"/>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98" name="Google Shape;98;p33"/>
          <p:cNvSpPr/>
          <p:nvPr/>
        </p:nvSpPr>
        <p:spPr>
          <a:xfrm>
            <a:off x="6483144" y="8028126"/>
            <a:ext cx="2667001" cy="2921001"/>
          </a:xfrm>
          <a:prstGeom prst="rect">
            <a:avLst/>
          </a:prstGeom>
          <a:solidFill>
            <a:srgbClr val="FED24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12121"/>
              </a:buClr>
              <a:buSzPts val="2600"/>
              <a:buFont typeface="Helvetica Neue"/>
              <a:buNone/>
            </a:pPr>
            <a:r>
              <a:rPr lang="en-US" sz="2600" b="0" i="0" u="none" strike="noStrike" cap="none">
                <a:solidFill>
                  <a:srgbClr val="212121"/>
                </a:solidFill>
                <a:latin typeface="Helvetica Neue"/>
                <a:ea typeface="Helvetica Neue"/>
                <a:cs typeface="Helvetica Neue"/>
                <a:sym typeface="Helvetica Neue"/>
              </a:rPr>
              <a:t>Kunden-orientierung und Beherrschung von Komplexität, Effektivität</a:t>
            </a:r>
            <a:endParaRPr/>
          </a:p>
        </p:txBody>
      </p:sp>
      <p:pic>
        <p:nvPicPr>
          <p:cNvPr id="99" name="Google Shape;99;p33" descr="Bild"/>
          <p:cNvPicPr preferRelativeResize="0"/>
          <p:nvPr/>
        </p:nvPicPr>
        <p:blipFill rotWithShape="1">
          <a:blip r:embed="rId3">
            <a:alphaModFix/>
          </a:blip>
          <a:srcRect/>
          <a:stretch/>
        </p:blipFill>
        <p:spPr>
          <a:xfrm>
            <a:off x="825500" y="855183"/>
            <a:ext cx="4203700" cy="1689101"/>
          </a:xfrm>
          <a:prstGeom prst="rect">
            <a:avLst/>
          </a:prstGeom>
          <a:noFill/>
          <a:ln>
            <a:noFill/>
          </a:ln>
        </p:spPr>
      </p:pic>
      <p:sp>
        <p:nvSpPr>
          <p:cNvPr id="100" name="Google Shape;100;p33"/>
          <p:cNvSpPr txBox="1">
            <a:spLocks noGrp="1"/>
          </p:cNvSpPr>
          <p:nvPr>
            <p:ph type="sldNum" idx="12"/>
          </p:nvPr>
        </p:nvSpPr>
        <p:spPr>
          <a:xfrm>
            <a:off x="11959031" y="13081000"/>
            <a:ext cx="453238" cy="469900"/>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a:solidFill>
                  <a:srgbClr val="000000"/>
                </a:solidFill>
              </a:defRPr>
            </a:lvl1pPr>
            <a:lvl2pPr marL="0" marR="0" lvl="1" indent="0" algn="ctr">
              <a:lnSpc>
                <a:spcPct val="100000"/>
              </a:lnSpc>
              <a:spcBef>
                <a:spcPts val="0"/>
              </a:spcBef>
              <a:spcAft>
                <a:spcPts val="0"/>
              </a:spcAft>
              <a:buClr>
                <a:srgbClr val="000000"/>
              </a:buClr>
              <a:buSzPts val="2400"/>
              <a:buFont typeface="Helvetica Neue Light"/>
              <a:buNone/>
              <a:defRPr sz="2400">
                <a:solidFill>
                  <a:srgbClr val="000000"/>
                </a:solidFill>
              </a:defRPr>
            </a:lvl2pPr>
            <a:lvl3pPr marL="0" marR="0" lvl="2" indent="0" algn="ctr">
              <a:lnSpc>
                <a:spcPct val="100000"/>
              </a:lnSpc>
              <a:spcBef>
                <a:spcPts val="0"/>
              </a:spcBef>
              <a:spcAft>
                <a:spcPts val="0"/>
              </a:spcAft>
              <a:buClr>
                <a:srgbClr val="000000"/>
              </a:buClr>
              <a:buSzPts val="2400"/>
              <a:buFont typeface="Helvetica Neue Light"/>
              <a:buNone/>
              <a:defRPr sz="2400">
                <a:solidFill>
                  <a:srgbClr val="000000"/>
                </a:solidFill>
              </a:defRPr>
            </a:lvl3pPr>
            <a:lvl4pPr marL="0" marR="0" lvl="3" indent="0" algn="ctr">
              <a:lnSpc>
                <a:spcPct val="100000"/>
              </a:lnSpc>
              <a:spcBef>
                <a:spcPts val="0"/>
              </a:spcBef>
              <a:spcAft>
                <a:spcPts val="0"/>
              </a:spcAft>
              <a:buClr>
                <a:srgbClr val="000000"/>
              </a:buClr>
              <a:buSzPts val="2400"/>
              <a:buFont typeface="Helvetica Neue Light"/>
              <a:buNone/>
              <a:defRPr sz="2400">
                <a:solidFill>
                  <a:srgbClr val="000000"/>
                </a:solidFill>
              </a:defRPr>
            </a:lvl4pPr>
            <a:lvl5pPr marL="0" marR="0" lvl="4" indent="0" algn="ctr">
              <a:lnSpc>
                <a:spcPct val="100000"/>
              </a:lnSpc>
              <a:spcBef>
                <a:spcPts val="0"/>
              </a:spcBef>
              <a:spcAft>
                <a:spcPts val="0"/>
              </a:spcAft>
              <a:buClr>
                <a:srgbClr val="000000"/>
              </a:buClr>
              <a:buSzPts val="2400"/>
              <a:buFont typeface="Helvetica Neue Light"/>
              <a:buNone/>
              <a:defRPr sz="2400">
                <a:solidFill>
                  <a:srgbClr val="000000"/>
                </a:solidFill>
              </a:defRPr>
            </a:lvl5pPr>
            <a:lvl6pPr marL="0" marR="0" lvl="5" indent="0" algn="ctr">
              <a:lnSpc>
                <a:spcPct val="100000"/>
              </a:lnSpc>
              <a:spcBef>
                <a:spcPts val="0"/>
              </a:spcBef>
              <a:spcAft>
                <a:spcPts val="0"/>
              </a:spcAft>
              <a:buClr>
                <a:srgbClr val="000000"/>
              </a:buClr>
              <a:buSzPts val="2400"/>
              <a:buFont typeface="Helvetica Neue Light"/>
              <a:buNone/>
              <a:defRPr sz="2400">
                <a:solidFill>
                  <a:srgbClr val="000000"/>
                </a:solidFill>
              </a:defRPr>
            </a:lvl6pPr>
            <a:lvl7pPr marL="0" marR="0" lvl="6" indent="0" algn="ctr">
              <a:lnSpc>
                <a:spcPct val="100000"/>
              </a:lnSpc>
              <a:spcBef>
                <a:spcPts val="0"/>
              </a:spcBef>
              <a:spcAft>
                <a:spcPts val="0"/>
              </a:spcAft>
              <a:buClr>
                <a:srgbClr val="000000"/>
              </a:buClr>
              <a:buSzPts val="2400"/>
              <a:buFont typeface="Helvetica Neue Light"/>
              <a:buNone/>
              <a:defRPr sz="2400">
                <a:solidFill>
                  <a:srgbClr val="000000"/>
                </a:solidFill>
              </a:defRPr>
            </a:lvl7pPr>
            <a:lvl8pPr marL="0" marR="0" lvl="7" indent="0" algn="ctr">
              <a:lnSpc>
                <a:spcPct val="100000"/>
              </a:lnSpc>
              <a:spcBef>
                <a:spcPts val="0"/>
              </a:spcBef>
              <a:spcAft>
                <a:spcPts val="0"/>
              </a:spcAft>
              <a:buClr>
                <a:srgbClr val="000000"/>
              </a:buClr>
              <a:buSzPts val="2400"/>
              <a:buFont typeface="Helvetica Neue Light"/>
              <a:buNone/>
              <a:defRPr sz="2400">
                <a:solidFill>
                  <a:srgbClr val="000000"/>
                </a:solidFill>
              </a:defRPr>
            </a:lvl8pPr>
            <a:lvl9pPr marL="0" marR="0" lvl="8" indent="0" algn="ctr">
              <a:lnSpc>
                <a:spcPct val="100000"/>
              </a:lnSpc>
              <a:spcBef>
                <a:spcPts val="0"/>
              </a:spcBef>
              <a:spcAft>
                <a:spcPts val="0"/>
              </a:spcAft>
              <a:buClr>
                <a:srgbClr val="000000"/>
              </a:buClr>
              <a:buSzPts val="2400"/>
              <a:buFont typeface="Helvetica Neue Light"/>
              <a:buNone/>
              <a:defRPr sz="2400">
                <a:solidFill>
                  <a:srgbClr val="000000"/>
                </a:solidFill>
              </a:defRPr>
            </a:lvl9pPr>
          </a:lstStyle>
          <a:p>
            <a:pPr marL="0" lvl="0" indent="0" algn="ctr" rtl="0">
              <a:spcBef>
                <a:spcPts val="0"/>
              </a:spcBef>
              <a:spcAft>
                <a:spcPts val="0"/>
              </a:spcAft>
              <a:buNone/>
            </a:pPr>
            <a:fld id="{00000000-1234-1234-1234-123412341234}" type="slidenum">
              <a:rPr lang="en-US"/>
              <a:t>‹Nr.›</a:t>
            </a:fld>
            <a:endParaRPr sz="2500">
              <a:solidFill>
                <a:srgbClr val="92929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el &amp; P V10 Kopie">
  <p:cSld name="Titel &amp; P V10 Kopie">
    <p:spTree>
      <p:nvGrpSpPr>
        <p:cNvPr id="1" name="Shape 101"/>
        <p:cNvGrpSpPr/>
        <p:nvPr/>
      </p:nvGrpSpPr>
      <p:grpSpPr>
        <a:xfrm>
          <a:off x="0" y="0"/>
          <a:ext cx="0" cy="0"/>
          <a:chOff x="0" y="0"/>
          <a:chExt cx="0" cy="0"/>
        </a:xfrm>
      </p:grpSpPr>
      <p:sp>
        <p:nvSpPr>
          <p:cNvPr id="102" name="Google Shape;102;p34"/>
          <p:cNvSpPr txBox="1">
            <a:spLocks noGrp="1"/>
          </p:cNvSpPr>
          <p:nvPr>
            <p:ph type="title"/>
          </p:nvPr>
        </p:nvSpPr>
        <p:spPr>
          <a:xfrm>
            <a:off x="825500" y="457200"/>
            <a:ext cx="17462500" cy="8636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929292"/>
              </a:buClr>
              <a:buSzPts val="1800"/>
              <a:buNon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03" name="Google Shape;103;p34"/>
          <p:cNvSpPr txBox="1">
            <a:spLocks noGrp="1"/>
          </p:cNvSpPr>
          <p:nvPr>
            <p:ph type="body" idx="1"/>
          </p:nvPr>
        </p:nvSpPr>
        <p:spPr>
          <a:xfrm>
            <a:off x="889000" y="2794000"/>
            <a:ext cx="10241458" cy="8763000"/>
          </a:xfrm>
          <a:prstGeom prst="rect">
            <a:avLst/>
          </a:prstGeom>
          <a:noFill/>
          <a:ln>
            <a:noFill/>
          </a:ln>
        </p:spPr>
        <p:txBody>
          <a:bodyPr spcFirstLastPara="1" wrap="square" lIns="50800" tIns="50800" rIns="50800" bIns="50800" anchor="t" anchorCtr="0">
            <a:normAutofit/>
          </a:bodyPr>
          <a:lstStyle>
            <a:lvl1pPr marL="457200" lvl="0" indent="-314325" algn="l">
              <a:lnSpc>
                <a:spcPct val="100000"/>
              </a:lnSpc>
              <a:spcBef>
                <a:spcPts val="800"/>
              </a:spcBef>
              <a:spcAft>
                <a:spcPts val="0"/>
              </a:spcAft>
              <a:buClr>
                <a:srgbClr val="000000"/>
              </a:buClr>
              <a:buSzPts val="1350"/>
              <a:buChar char="•"/>
              <a:defRPr/>
            </a:lvl1pPr>
            <a:lvl2pPr marL="914400" lvl="1" indent="-314325" algn="l">
              <a:lnSpc>
                <a:spcPct val="100000"/>
              </a:lnSpc>
              <a:spcBef>
                <a:spcPts val="800"/>
              </a:spcBef>
              <a:spcAft>
                <a:spcPts val="0"/>
              </a:spcAft>
              <a:buClr>
                <a:srgbClr val="000000"/>
              </a:buClr>
              <a:buSzPts val="1350"/>
              <a:buChar char="•"/>
              <a:defRPr/>
            </a:lvl2pPr>
            <a:lvl3pPr marL="1371600" lvl="2" indent="-314325" algn="l">
              <a:lnSpc>
                <a:spcPct val="100000"/>
              </a:lnSpc>
              <a:spcBef>
                <a:spcPts val="800"/>
              </a:spcBef>
              <a:spcAft>
                <a:spcPts val="0"/>
              </a:spcAft>
              <a:buClr>
                <a:srgbClr val="000000"/>
              </a:buClr>
              <a:buSzPts val="1350"/>
              <a:buChar char="•"/>
              <a:defRPr/>
            </a:lvl3pPr>
            <a:lvl4pPr marL="1828800" lvl="3" indent="-314325" algn="l">
              <a:lnSpc>
                <a:spcPct val="100000"/>
              </a:lnSpc>
              <a:spcBef>
                <a:spcPts val="800"/>
              </a:spcBef>
              <a:spcAft>
                <a:spcPts val="0"/>
              </a:spcAft>
              <a:buClr>
                <a:srgbClr val="000000"/>
              </a:buClr>
              <a:buSzPts val="1350"/>
              <a:buChar char="•"/>
              <a:defRPr/>
            </a:lvl4pPr>
            <a:lvl5pPr marL="2286000" lvl="4" indent="-314325" algn="l">
              <a:lnSpc>
                <a:spcPct val="100000"/>
              </a:lnSpc>
              <a:spcBef>
                <a:spcPts val="800"/>
              </a:spcBef>
              <a:spcAft>
                <a:spcPts val="0"/>
              </a:spcAft>
              <a:buClr>
                <a:srgbClr val="000000"/>
              </a:buClr>
              <a:buSzPts val="1350"/>
              <a:buChar char="•"/>
              <a:defRPr/>
            </a:lvl5pPr>
            <a:lvl6pPr marL="2743200" lvl="5" indent="-371475" algn="l">
              <a:lnSpc>
                <a:spcPct val="100000"/>
              </a:lnSpc>
              <a:spcBef>
                <a:spcPts val="800"/>
              </a:spcBef>
              <a:spcAft>
                <a:spcPts val="0"/>
              </a:spcAft>
              <a:buClr>
                <a:srgbClr val="000000"/>
              </a:buClr>
              <a:buSzPts val="2250"/>
              <a:buChar char="•"/>
              <a:defRPr/>
            </a:lvl6pPr>
            <a:lvl7pPr marL="3200400" lvl="6" indent="-371475" algn="l">
              <a:lnSpc>
                <a:spcPct val="100000"/>
              </a:lnSpc>
              <a:spcBef>
                <a:spcPts val="800"/>
              </a:spcBef>
              <a:spcAft>
                <a:spcPts val="0"/>
              </a:spcAft>
              <a:buClr>
                <a:srgbClr val="000000"/>
              </a:buClr>
              <a:buSzPts val="2250"/>
              <a:buChar char="•"/>
              <a:defRPr/>
            </a:lvl7pPr>
            <a:lvl8pPr marL="3657600" lvl="7" indent="-371475" algn="l">
              <a:lnSpc>
                <a:spcPct val="100000"/>
              </a:lnSpc>
              <a:spcBef>
                <a:spcPts val="800"/>
              </a:spcBef>
              <a:spcAft>
                <a:spcPts val="0"/>
              </a:spcAft>
              <a:buClr>
                <a:srgbClr val="000000"/>
              </a:buClr>
              <a:buSzPts val="2250"/>
              <a:buChar char="•"/>
              <a:defRPr/>
            </a:lvl8pPr>
            <a:lvl9pPr marL="4114800" lvl="8" indent="-371475" algn="l">
              <a:lnSpc>
                <a:spcPct val="100000"/>
              </a:lnSpc>
              <a:spcBef>
                <a:spcPts val="800"/>
              </a:spcBef>
              <a:spcAft>
                <a:spcPts val="0"/>
              </a:spcAft>
              <a:buClr>
                <a:srgbClr val="000000"/>
              </a:buClr>
              <a:buSzPts val="2250"/>
              <a:buChar char="•"/>
              <a:defRPr/>
            </a:lvl9pPr>
          </a:lstStyle>
          <a:p>
            <a:endParaRPr/>
          </a:p>
        </p:txBody>
      </p:sp>
      <p:sp>
        <p:nvSpPr>
          <p:cNvPr id="104" name="Google Shape;104;p34"/>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sp>
        <p:nvSpPr>
          <p:cNvPr id="105" name="Google Shape;105;p34"/>
          <p:cNvSpPr txBox="1"/>
          <p:nvPr/>
        </p:nvSpPr>
        <p:spPr>
          <a:xfrm>
            <a:off x="13087171" y="3365500"/>
            <a:ext cx="10241459" cy="8763000"/>
          </a:xfrm>
          <a:prstGeom prst="rect">
            <a:avLst/>
          </a:prstGeom>
          <a:noFill/>
          <a:ln>
            <a:noFill/>
          </a:ln>
        </p:spPr>
        <p:txBody>
          <a:bodyPr spcFirstLastPara="1" wrap="square" lIns="50800" tIns="50800" rIns="50800" bIns="50800" anchor="t" anchorCtr="0">
            <a:normAutofit/>
          </a:bodyPr>
          <a:lstStyle/>
          <a:p>
            <a:pPr marL="381000" marR="0" lvl="0" indent="-381000" algn="l" rtl="0">
              <a:lnSpc>
                <a:spcPct val="100000"/>
              </a:lnSpc>
              <a:spcBef>
                <a:spcPts val="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Textebene 1</a:t>
            </a:r>
            <a:endParaRPr/>
          </a:p>
          <a:p>
            <a:pPr marL="762000" marR="0" lvl="1"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Textebene 2</a:t>
            </a:r>
            <a:endParaRPr/>
          </a:p>
          <a:p>
            <a:pPr marL="1143000" marR="0" lvl="2"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Textebene 3</a:t>
            </a:r>
            <a:endParaRPr/>
          </a:p>
          <a:p>
            <a:pPr marL="1524000" marR="0" lvl="3"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Textebene 4</a:t>
            </a:r>
            <a:endParaRPr/>
          </a:p>
          <a:p>
            <a:pPr marL="1905000" marR="0" lvl="4"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Textebene 5</a:t>
            </a:r>
            <a:endParaRPr/>
          </a:p>
        </p:txBody>
      </p:sp>
      <p:sp>
        <p:nvSpPr>
          <p:cNvPr id="106" name="Google Shape;106;p34"/>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graphicFrame>
        <p:nvGraphicFramePr>
          <p:cNvPr id="107" name="Google Shape;107;p34"/>
          <p:cNvGraphicFramePr/>
          <p:nvPr/>
        </p:nvGraphicFramePr>
        <p:xfrm>
          <a:off x="37744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08" name="Google Shape;108;p34" descr="Bild"/>
          <p:cNvPicPr preferRelativeResize="0"/>
          <p:nvPr/>
        </p:nvPicPr>
        <p:blipFill rotWithShape="1">
          <a:blip r:embed="rId2">
            <a:alphaModFix/>
          </a:blip>
          <a:srcRect/>
          <a:stretch/>
        </p:blipFill>
        <p:spPr>
          <a:xfrm>
            <a:off x="19377660" y="604660"/>
            <a:ext cx="4203701" cy="168910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el &amp; Fuss V10">
  <p:cSld name="Titel &amp; Fuss V10">
    <p:spTree>
      <p:nvGrpSpPr>
        <p:cNvPr id="1" name="Shape 109"/>
        <p:cNvGrpSpPr/>
        <p:nvPr/>
      </p:nvGrpSpPr>
      <p:grpSpPr>
        <a:xfrm>
          <a:off x="0" y="0"/>
          <a:ext cx="0" cy="0"/>
          <a:chOff x="0" y="0"/>
          <a:chExt cx="0" cy="0"/>
        </a:xfrm>
      </p:grpSpPr>
      <p:sp>
        <p:nvSpPr>
          <p:cNvPr id="110" name="Google Shape;110;p35"/>
          <p:cNvSpPr txBox="1">
            <a:spLocks noGrp="1"/>
          </p:cNvSpPr>
          <p:nvPr>
            <p:ph type="title"/>
          </p:nvPr>
        </p:nvSpPr>
        <p:spPr>
          <a:xfrm>
            <a:off x="825500" y="457200"/>
            <a:ext cx="17462500" cy="8636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929292"/>
              </a:buClr>
              <a:buSzPts val="1800"/>
              <a:buNon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11" name="Google Shape;111;p35"/>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sp>
        <p:nvSpPr>
          <p:cNvPr id="112" name="Google Shape;112;p35"/>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113" name="Google Shape;113;p35"/>
          <p:cNvGraphicFramePr/>
          <p:nvPr/>
        </p:nvGraphicFramePr>
        <p:xfrm>
          <a:off x="37744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14" name="Google Shape;114;p35" descr="Bild"/>
          <p:cNvPicPr preferRelativeResize="0"/>
          <p:nvPr/>
        </p:nvPicPr>
        <p:blipFill rotWithShape="1">
          <a:blip r:embed="rId2">
            <a:alphaModFix/>
          </a:blip>
          <a:srcRect/>
          <a:stretch/>
        </p:blipFill>
        <p:spPr>
          <a:xfrm>
            <a:off x="19377660" y="604660"/>
            <a:ext cx="4203701" cy="168910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Zen V10">
  <p:cSld name="Zen V10">
    <p:spTree>
      <p:nvGrpSpPr>
        <p:cNvPr id="1" name="Shape 115"/>
        <p:cNvGrpSpPr/>
        <p:nvPr/>
      </p:nvGrpSpPr>
      <p:grpSpPr>
        <a:xfrm>
          <a:off x="0" y="0"/>
          <a:ext cx="0" cy="0"/>
          <a:chOff x="0" y="0"/>
          <a:chExt cx="0" cy="0"/>
        </a:xfrm>
      </p:grpSpPr>
      <p:sp>
        <p:nvSpPr>
          <p:cNvPr id="116" name="Google Shape;116;p36"/>
          <p:cNvSpPr txBox="1">
            <a:spLocks noGrp="1"/>
          </p:cNvSpPr>
          <p:nvPr>
            <p:ph type="sldNum" idx="12"/>
          </p:nvPr>
        </p:nvSpPr>
        <p:spPr>
          <a:xfrm>
            <a:off x="11944744" y="13044842"/>
            <a:ext cx="494512" cy="511174"/>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929292"/>
              </a:buClr>
              <a:buSzPts val="2400"/>
              <a:buFont typeface="Helvetica Neue Light"/>
              <a:buNone/>
              <a:defRPr sz="2400"/>
            </a:lvl1pPr>
            <a:lvl2pPr marL="0" marR="0" lvl="1" indent="0" algn="ctr">
              <a:lnSpc>
                <a:spcPct val="100000"/>
              </a:lnSpc>
              <a:spcBef>
                <a:spcPts val="0"/>
              </a:spcBef>
              <a:spcAft>
                <a:spcPts val="0"/>
              </a:spcAft>
              <a:buClr>
                <a:srgbClr val="929292"/>
              </a:buClr>
              <a:buSzPts val="2400"/>
              <a:buFont typeface="Helvetica Neue Light"/>
              <a:buNone/>
              <a:defRPr sz="2400"/>
            </a:lvl2pPr>
            <a:lvl3pPr marL="0" marR="0" lvl="2" indent="0" algn="ctr">
              <a:lnSpc>
                <a:spcPct val="100000"/>
              </a:lnSpc>
              <a:spcBef>
                <a:spcPts val="0"/>
              </a:spcBef>
              <a:spcAft>
                <a:spcPts val="0"/>
              </a:spcAft>
              <a:buClr>
                <a:srgbClr val="929292"/>
              </a:buClr>
              <a:buSzPts val="2400"/>
              <a:buFont typeface="Helvetica Neue Light"/>
              <a:buNone/>
              <a:defRPr sz="2400"/>
            </a:lvl3pPr>
            <a:lvl4pPr marL="0" marR="0" lvl="3" indent="0" algn="ctr">
              <a:lnSpc>
                <a:spcPct val="100000"/>
              </a:lnSpc>
              <a:spcBef>
                <a:spcPts val="0"/>
              </a:spcBef>
              <a:spcAft>
                <a:spcPts val="0"/>
              </a:spcAft>
              <a:buClr>
                <a:srgbClr val="929292"/>
              </a:buClr>
              <a:buSzPts val="2400"/>
              <a:buFont typeface="Helvetica Neue Light"/>
              <a:buNone/>
              <a:defRPr sz="2400"/>
            </a:lvl4pPr>
            <a:lvl5pPr marL="0" marR="0" lvl="4" indent="0" algn="ctr">
              <a:lnSpc>
                <a:spcPct val="100000"/>
              </a:lnSpc>
              <a:spcBef>
                <a:spcPts val="0"/>
              </a:spcBef>
              <a:spcAft>
                <a:spcPts val="0"/>
              </a:spcAft>
              <a:buClr>
                <a:srgbClr val="929292"/>
              </a:buClr>
              <a:buSzPts val="2400"/>
              <a:buFont typeface="Helvetica Neue Light"/>
              <a:buNone/>
              <a:defRPr sz="2400"/>
            </a:lvl5pPr>
            <a:lvl6pPr marL="0" marR="0" lvl="5" indent="0" algn="ctr">
              <a:lnSpc>
                <a:spcPct val="100000"/>
              </a:lnSpc>
              <a:spcBef>
                <a:spcPts val="0"/>
              </a:spcBef>
              <a:spcAft>
                <a:spcPts val="0"/>
              </a:spcAft>
              <a:buClr>
                <a:srgbClr val="929292"/>
              </a:buClr>
              <a:buSzPts val="2400"/>
              <a:buFont typeface="Helvetica Neue Light"/>
              <a:buNone/>
              <a:defRPr sz="2400"/>
            </a:lvl6pPr>
            <a:lvl7pPr marL="0" marR="0" lvl="6" indent="0" algn="ctr">
              <a:lnSpc>
                <a:spcPct val="100000"/>
              </a:lnSpc>
              <a:spcBef>
                <a:spcPts val="0"/>
              </a:spcBef>
              <a:spcAft>
                <a:spcPts val="0"/>
              </a:spcAft>
              <a:buClr>
                <a:srgbClr val="929292"/>
              </a:buClr>
              <a:buSzPts val="2400"/>
              <a:buFont typeface="Helvetica Neue Light"/>
              <a:buNone/>
              <a:defRPr sz="2400"/>
            </a:lvl7pPr>
            <a:lvl8pPr marL="0" marR="0" lvl="7" indent="0" algn="ctr">
              <a:lnSpc>
                <a:spcPct val="100000"/>
              </a:lnSpc>
              <a:spcBef>
                <a:spcPts val="0"/>
              </a:spcBef>
              <a:spcAft>
                <a:spcPts val="0"/>
              </a:spcAft>
              <a:buClr>
                <a:srgbClr val="929292"/>
              </a:buClr>
              <a:buSzPts val="2400"/>
              <a:buFont typeface="Helvetica Neue Light"/>
              <a:buNone/>
              <a:defRPr sz="2400"/>
            </a:lvl8pPr>
            <a:lvl9pPr marL="0" marR="0" lvl="8" indent="0" algn="ctr">
              <a:lnSpc>
                <a:spcPct val="100000"/>
              </a:lnSpc>
              <a:spcBef>
                <a:spcPts val="0"/>
              </a:spcBef>
              <a:spcAft>
                <a:spcPts val="0"/>
              </a:spcAft>
              <a:buClr>
                <a:srgbClr val="929292"/>
              </a:buClr>
              <a:buSzPts val="2400"/>
              <a:buFont typeface="Helvetica Neue Light"/>
              <a:buNone/>
              <a:defRPr sz="2400"/>
            </a:lvl9pPr>
          </a:lstStyle>
          <a:p>
            <a:pPr marL="0" lvl="0" indent="0" algn="ctr" rtl="0">
              <a:spcBef>
                <a:spcPts val="0"/>
              </a:spcBef>
              <a:spcAft>
                <a:spcPts val="0"/>
              </a:spcAft>
              <a:buNone/>
            </a:pPr>
            <a:fld id="{00000000-1234-1234-1234-123412341234}" type="slidenum">
              <a:rPr lang="en-US"/>
              <a:t>‹Nr.›</a:t>
            </a:fld>
            <a:endParaRPr sz="250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el, Punkte &amp; Foto">
  <p:cSld name="Titel, Punkte &amp; Foto">
    <p:spTree>
      <p:nvGrpSpPr>
        <p:cNvPr id="1" name="Shape 117"/>
        <p:cNvGrpSpPr/>
        <p:nvPr/>
      </p:nvGrpSpPr>
      <p:grpSpPr>
        <a:xfrm>
          <a:off x="0" y="0"/>
          <a:ext cx="0" cy="0"/>
          <a:chOff x="0" y="0"/>
          <a:chExt cx="0" cy="0"/>
        </a:xfrm>
      </p:grpSpPr>
      <p:sp>
        <p:nvSpPr>
          <p:cNvPr id="118" name="Google Shape;118;p37"/>
          <p:cNvSpPr>
            <a:spLocks noGrp="1"/>
          </p:cNvSpPr>
          <p:nvPr>
            <p:ph type="pic" idx="2"/>
          </p:nvPr>
        </p:nvSpPr>
        <p:spPr>
          <a:xfrm>
            <a:off x="9716430" y="2793999"/>
            <a:ext cx="16355850" cy="8763038"/>
          </a:xfrm>
          <a:prstGeom prst="rect">
            <a:avLst/>
          </a:prstGeom>
          <a:noFill/>
          <a:ln>
            <a:noFill/>
          </a:ln>
        </p:spPr>
      </p:sp>
      <p:sp>
        <p:nvSpPr>
          <p:cNvPr id="119" name="Google Shape;119;p37"/>
          <p:cNvSpPr txBox="1">
            <a:spLocks noGrp="1"/>
          </p:cNvSpPr>
          <p:nvPr>
            <p:ph type="title"/>
          </p:nvPr>
        </p:nvSpPr>
        <p:spPr>
          <a:xfrm>
            <a:off x="825500" y="457200"/>
            <a:ext cx="17462500" cy="863600"/>
          </a:xfrm>
          <a:prstGeom prst="rect">
            <a:avLst/>
          </a:prstGeom>
          <a:noFill/>
          <a:ln>
            <a:noFill/>
          </a:ln>
        </p:spPr>
        <p:txBody>
          <a:bodyPr spcFirstLastPara="1" wrap="square" lIns="50800" tIns="50800" rIns="50800" bIns="50800" anchor="t" anchorCtr="0">
            <a:normAutofit/>
          </a:bodyPr>
          <a:lstStyle>
            <a:lvl1pPr lvl="0" algn="l">
              <a:lnSpc>
                <a:spcPct val="100000"/>
              </a:lnSpc>
              <a:spcBef>
                <a:spcPts val="0"/>
              </a:spcBef>
              <a:spcAft>
                <a:spcPts val="0"/>
              </a:spcAft>
              <a:buClr>
                <a:srgbClr val="929292"/>
              </a:buClr>
              <a:buSzPts val="1800"/>
              <a:buNon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20" name="Google Shape;120;p37"/>
          <p:cNvSpPr txBox="1">
            <a:spLocks noGrp="1"/>
          </p:cNvSpPr>
          <p:nvPr>
            <p:ph type="body" idx="1"/>
          </p:nvPr>
        </p:nvSpPr>
        <p:spPr>
          <a:xfrm>
            <a:off x="889000" y="2794000"/>
            <a:ext cx="11176000" cy="8763000"/>
          </a:xfrm>
          <a:prstGeom prst="rect">
            <a:avLst/>
          </a:prstGeom>
          <a:noFill/>
          <a:ln>
            <a:noFill/>
          </a:ln>
        </p:spPr>
        <p:txBody>
          <a:bodyPr spcFirstLastPara="1" wrap="square" lIns="50800" tIns="50800" rIns="50800" bIns="50800" anchor="t" anchorCtr="0">
            <a:normAutofit/>
          </a:bodyPr>
          <a:lstStyle>
            <a:lvl1pPr marL="457200" lvl="0" indent="-314325" algn="l">
              <a:lnSpc>
                <a:spcPct val="100000"/>
              </a:lnSpc>
              <a:spcBef>
                <a:spcPts val="1000"/>
              </a:spcBef>
              <a:spcAft>
                <a:spcPts val="0"/>
              </a:spcAft>
              <a:buClr>
                <a:srgbClr val="000000"/>
              </a:buClr>
              <a:buSzPts val="1350"/>
              <a:buChar char="•"/>
              <a:defRPr/>
            </a:lvl1pPr>
            <a:lvl2pPr marL="914400" lvl="1" indent="-314325" algn="l">
              <a:lnSpc>
                <a:spcPct val="100000"/>
              </a:lnSpc>
              <a:spcBef>
                <a:spcPts val="1000"/>
              </a:spcBef>
              <a:spcAft>
                <a:spcPts val="0"/>
              </a:spcAft>
              <a:buClr>
                <a:srgbClr val="000000"/>
              </a:buClr>
              <a:buSzPts val="1350"/>
              <a:buChar char="•"/>
              <a:defRPr/>
            </a:lvl2pPr>
            <a:lvl3pPr marL="1371600" lvl="2" indent="-314325" algn="l">
              <a:lnSpc>
                <a:spcPct val="100000"/>
              </a:lnSpc>
              <a:spcBef>
                <a:spcPts val="1000"/>
              </a:spcBef>
              <a:spcAft>
                <a:spcPts val="0"/>
              </a:spcAft>
              <a:buClr>
                <a:srgbClr val="000000"/>
              </a:buClr>
              <a:buSzPts val="1350"/>
              <a:buChar char="•"/>
              <a:defRPr/>
            </a:lvl3pPr>
            <a:lvl4pPr marL="1828800" lvl="3" indent="-314325" algn="l">
              <a:lnSpc>
                <a:spcPct val="100000"/>
              </a:lnSpc>
              <a:spcBef>
                <a:spcPts val="1000"/>
              </a:spcBef>
              <a:spcAft>
                <a:spcPts val="0"/>
              </a:spcAft>
              <a:buClr>
                <a:srgbClr val="000000"/>
              </a:buClr>
              <a:buSzPts val="1350"/>
              <a:buChar char="•"/>
              <a:defRPr/>
            </a:lvl4pPr>
            <a:lvl5pPr marL="2286000" lvl="4" indent="-314325" algn="l">
              <a:lnSpc>
                <a:spcPct val="100000"/>
              </a:lnSpc>
              <a:spcBef>
                <a:spcPts val="1000"/>
              </a:spcBef>
              <a:spcAft>
                <a:spcPts val="0"/>
              </a:spcAft>
              <a:buClr>
                <a:srgbClr val="000000"/>
              </a:buClr>
              <a:buSzPts val="1350"/>
              <a:buChar char="•"/>
              <a:defRPr/>
            </a:lvl5pPr>
            <a:lvl6pPr marL="2743200" lvl="5" indent="-371475" algn="l">
              <a:lnSpc>
                <a:spcPct val="100000"/>
              </a:lnSpc>
              <a:spcBef>
                <a:spcPts val="800"/>
              </a:spcBef>
              <a:spcAft>
                <a:spcPts val="0"/>
              </a:spcAft>
              <a:buClr>
                <a:srgbClr val="000000"/>
              </a:buClr>
              <a:buSzPts val="2250"/>
              <a:buChar char="•"/>
              <a:defRPr/>
            </a:lvl6pPr>
            <a:lvl7pPr marL="3200400" lvl="6" indent="-371475" algn="l">
              <a:lnSpc>
                <a:spcPct val="100000"/>
              </a:lnSpc>
              <a:spcBef>
                <a:spcPts val="800"/>
              </a:spcBef>
              <a:spcAft>
                <a:spcPts val="0"/>
              </a:spcAft>
              <a:buClr>
                <a:srgbClr val="000000"/>
              </a:buClr>
              <a:buSzPts val="2250"/>
              <a:buChar char="•"/>
              <a:defRPr/>
            </a:lvl7pPr>
            <a:lvl8pPr marL="3657600" lvl="7" indent="-371475" algn="l">
              <a:lnSpc>
                <a:spcPct val="100000"/>
              </a:lnSpc>
              <a:spcBef>
                <a:spcPts val="800"/>
              </a:spcBef>
              <a:spcAft>
                <a:spcPts val="0"/>
              </a:spcAft>
              <a:buClr>
                <a:srgbClr val="000000"/>
              </a:buClr>
              <a:buSzPts val="2250"/>
              <a:buChar char="•"/>
              <a:defRPr/>
            </a:lvl8pPr>
            <a:lvl9pPr marL="4114800" lvl="8" indent="-371475" algn="l">
              <a:lnSpc>
                <a:spcPct val="100000"/>
              </a:lnSpc>
              <a:spcBef>
                <a:spcPts val="800"/>
              </a:spcBef>
              <a:spcAft>
                <a:spcPts val="0"/>
              </a:spcAft>
              <a:buClr>
                <a:srgbClr val="000000"/>
              </a:buClr>
              <a:buSzPts val="2250"/>
              <a:buChar char="•"/>
              <a:defRPr/>
            </a:lvl9pPr>
          </a:lstStyle>
          <a:p>
            <a:endParaRPr/>
          </a:p>
        </p:txBody>
      </p:sp>
      <p:sp>
        <p:nvSpPr>
          <p:cNvPr id="121" name="Google Shape;121;p37"/>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‹Nr.›</a:t>
            </a:fld>
            <a:endParaRPr/>
          </a:p>
        </p:txBody>
      </p:sp>
      <p:sp>
        <p:nvSpPr>
          <p:cNvPr id="122" name="Google Shape;122;p37"/>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graphicFrame>
        <p:nvGraphicFramePr>
          <p:cNvPr id="123" name="Google Shape;123;p37"/>
          <p:cNvGraphicFramePr/>
          <p:nvPr/>
        </p:nvGraphicFramePr>
        <p:xfrm>
          <a:off x="38506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24" name="Google Shape;124;p37" descr="Stufenentwicklung_Logo_png.png"/>
          <p:cNvPicPr preferRelativeResize="0"/>
          <p:nvPr/>
        </p:nvPicPr>
        <p:blipFill rotWithShape="1">
          <a:blip r:embed="rId2">
            <a:alphaModFix/>
          </a:blip>
          <a:srcRect/>
          <a:stretch/>
        </p:blipFill>
        <p:spPr>
          <a:xfrm>
            <a:off x="18416508" y="604660"/>
            <a:ext cx="5156208" cy="71614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el, Punkte &amp; Foto Kopie">
  <p:cSld name="Titel, Punkte &amp; Foto Kopie">
    <p:spTree>
      <p:nvGrpSpPr>
        <p:cNvPr id="1" name="Shape 125"/>
        <p:cNvGrpSpPr/>
        <p:nvPr/>
      </p:nvGrpSpPr>
      <p:grpSpPr>
        <a:xfrm>
          <a:off x="0" y="0"/>
          <a:ext cx="0" cy="0"/>
          <a:chOff x="0" y="0"/>
          <a:chExt cx="0" cy="0"/>
        </a:xfrm>
      </p:grpSpPr>
      <p:sp>
        <p:nvSpPr>
          <p:cNvPr id="126" name="Google Shape;126;p38"/>
          <p:cNvSpPr>
            <a:spLocks noGrp="1"/>
          </p:cNvSpPr>
          <p:nvPr>
            <p:ph type="pic" idx="2"/>
          </p:nvPr>
        </p:nvSpPr>
        <p:spPr>
          <a:xfrm>
            <a:off x="-1702911" y="2793999"/>
            <a:ext cx="16355849" cy="8763038"/>
          </a:xfrm>
          <a:prstGeom prst="rect">
            <a:avLst/>
          </a:prstGeom>
          <a:noFill/>
          <a:ln>
            <a:noFill/>
          </a:ln>
        </p:spPr>
      </p:sp>
      <p:sp>
        <p:nvSpPr>
          <p:cNvPr id="127" name="Google Shape;127;p38"/>
          <p:cNvSpPr txBox="1">
            <a:spLocks noGrp="1"/>
          </p:cNvSpPr>
          <p:nvPr>
            <p:ph type="title"/>
          </p:nvPr>
        </p:nvSpPr>
        <p:spPr>
          <a:xfrm>
            <a:off x="825500" y="457200"/>
            <a:ext cx="17462500" cy="863600"/>
          </a:xfrm>
          <a:prstGeom prst="rect">
            <a:avLst/>
          </a:prstGeom>
          <a:noFill/>
          <a:ln>
            <a:noFill/>
          </a:ln>
        </p:spPr>
        <p:txBody>
          <a:bodyPr spcFirstLastPara="1" wrap="square" lIns="50800" tIns="50800" rIns="50800" bIns="50800" anchor="t" anchorCtr="0">
            <a:normAutofit/>
          </a:bodyPr>
          <a:lstStyle>
            <a:lvl1pPr lvl="0" algn="l">
              <a:lnSpc>
                <a:spcPct val="100000"/>
              </a:lnSpc>
              <a:spcBef>
                <a:spcPts val="0"/>
              </a:spcBef>
              <a:spcAft>
                <a:spcPts val="0"/>
              </a:spcAft>
              <a:buClr>
                <a:srgbClr val="929292"/>
              </a:buClr>
              <a:buSzPts val="1800"/>
              <a:buNon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28" name="Google Shape;128;p38"/>
          <p:cNvSpPr txBox="1">
            <a:spLocks noGrp="1"/>
          </p:cNvSpPr>
          <p:nvPr>
            <p:ph type="body" idx="1"/>
          </p:nvPr>
        </p:nvSpPr>
        <p:spPr>
          <a:xfrm>
            <a:off x="12306300" y="2794000"/>
            <a:ext cx="11176000" cy="8763000"/>
          </a:xfrm>
          <a:prstGeom prst="rect">
            <a:avLst/>
          </a:prstGeom>
          <a:noFill/>
          <a:ln>
            <a:noFill/>
          </a:ln>
        </p:spPr>
        <p:txBody>
          <a:bodyPr spcFirstLastPara="1" wrap="square" lIns="50800" tIns="50800" rIns="50800" bIns="50800" anchor="t" anchorCtr="0">
            <a:normAutofit/>
          </a:bodyPr>
          <a:lstStyle>
            <a:lvl1pPr marL="457200" lvl="0" indent="-314325" algn="l">
              <a:lnSpc>
                <a:spcPct val="100000"/>
              </a:lnSpc>
              <a:spcBef>
                <a:spcPts val="1000"/>
              </a:spcBef>
              <a:spcAft>
                <a:spcPts val="0"/>
              </a:spcAft>
              <a:buClr>
                <a:srgbClr val="000000"/>
              </a:buClr>
              <a:buSzPts val="1350"/>
              <a:buChar char="•"/>
              <a:defRPr/>
            </a:lvl1pPr>
            <a:lvl2pPr marL="914400" lvl="1" indent="-314325" algn="l">
              <a:lnSpc>
                <a:spcPct val="100000"/>
              </a:lnSpc>
              <a:spcBef>
                <a:spcPts val="1000"/>
              </a:spcBef>
              <a:spcAft>
                <a:spcPts val="0"/>
              </a:spcAft>
              <a:buClr>
                <a:srgbClr val="000000"/>
              </a:buClr>
              <a:buSzPts val="1350"/>
              <a:buChar char="•"/>
              <a:defRPr/>
            </a:lvl2pPr>
            <a:lvl3pPr marL="1371600" lvl="2" indent="-314325" algn="l">
              <a:lnSpc>
                <a:spcPct val="100000"/>
              </a:lnSpc>
              <a:spcBef>
                <a:spcPts val="1000"/>
              </a:spcBef>
              <a:spcAft>
                <a:spcPts val="0"/>
              </a:spcAft>
              <a:buClr>
                <a:srgbClr val="000000"/>
              </a:buClr>
              <a:buSzPts val="1350"/>
              <a:buChar char="•"/>
              <a:defRPr/>
            </a:lvl3pPr>
            <a:lvl4pPr marL="1828800" lvl="3" indent="-314325" algn="l">
              <a:lnSpc>
                <a:spcPct val="100000"/>
              </a:lnSpc>
              <a:spcBef>
                <a:spcPts val="1000"/>
              </a:spcBef>
              <a:spcAft>
                <a:spcPts val="0"/>
              </a:spcAft>
              <a:buClr>
                <a:srgbClr val="000000"/>
              </a:buClr>
              <a:buSzPts val="1350"/>
              <a:buChar char="•"/>
              <a:defRPr/>
            </a:lvl4pPr>
            <a:lvl5pPr marL="2286000" lvl="4" indent="-314325" algn="l">
              <a:lnSpc>
                <a:spcPct val="100000"/>
              </a:lnSpc>
              <a:spcBef>
                <a:spcPts val="1000"/>
              </a:spcBef>
              <a:spcAft>
                <a:spcPts val="0"/>
              </a:spcAft>
              <a:buClr>
                <a:srgbClr val="000000"/>
              </a:buClr>
              <a:buSzPts val="1350"/>
              <a:buChar char="•"/>
              <a:defRPr/>
            </a:lvl5pPr>
            <a:lvl6pPr marL="2743200" lvl="5" indent="-371475" algn="l">
              <a:lnSpc>
                <a:spcPct val="100000"/>
              </a:lnSpc>
              <a:spcBef>
                <a:spcPts val="800"/>
              </a:spcBef>
              <a:spcAft>
                <a:spcPts val="0"/>
              </a:spcAft>
              <a:buClr>
                <a:srgbClr val="000000"/>
              </a:buClr>
              <a:buSzPts val="2250"/>
              <a:buChar char="•"/>
              <a:defRPr/>
            </a:lvl6pPr>
            <a:lvl7pPr marL="3200400" lvl="6" indent="-371475" algn="l">
              <a:lnSpc>
                <a:spcPct val="100000"/>
              </a:lnSpc>
              <a:spcBef>
                <a:spcPts val="800"/>
              </a:spcBef>
              <a:spcAft>
                <a:spcPts val="0"/>
              </a:spcAft>
              <a:buClr>
                <a:srgbClr val="000000"/>
              </a:buClr>
              <a:buSzPts val="2250"/>
              <a:buChar char="•"/>
              <a:defRPr/>
            </a:lvl7pPr>
            <a:lvl8pPr marL="3657600" lvl="7" indent="-371475" algn="l">
              <a:lnSpc>
                <a:spcPct val="100000"/>
              </a:lnSpc>
              <a:spcBef>
                <a:spcPts val="800"/>
              </a:spcBef>
              <a:spcAft>
                <a:spcPts val="0"/>
              </a:spcAft>
              <a:buClr>
                <a:srgbClr val="000000"/>
              </a:buClr>
              <a:buSzPts val="2250"/>
              <a:buChar char="•"/>
              <a:defRPr/>
            </a:lvl8pPr>
            <a:lvl9pPr marL="4114800" lvl="8" indent="-371475" algn="l">
              <a:lnSpc>
                <a:spcPct val="100000"/>
              </a:lnSpc>
              <a:spcBef>
                <a:spcPts val="800"/>
              </a:spcBef>
              <a:spcAft>
                <a:spcPts val="0"/>
              </a:spcAft>
              <a:buClr>
                <a:srgbClr val="000000"/>
              </a:buClr>
              <a:buSzPts val="2250"/>
              <a:buChar char="•"/>
              <a:defRPr/>
            </a:lvl9pPr>
          </a:lstStyle>
          <a:p>
            <a:endParaRPr/>
          </a:p>
        </p:txBody>
      </p:sp>
      <p:sp>
        <p:nvSpPr>
          <p:cNvPr id="129" name="Google Shape;129;p38"/>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‹Nr.›</a:t>
            </a:fld>
            <a:endParaRPr/>
          </a:p>
        </p:txBody>
      </p:sp>
      <p:sp>
        <p:nvSpPr>
          <p:cNvPr id="130" name="Google Shape;130;p38"/>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graphicFrame>
        <p:nvGraphicFramePr>
          <p:cNvPr id="131" name="Google Shape;131;p38"/>
          <p:cNvGraphicFramePr/>
          <p:nvPr/>
        </p:nvGraphicFramePr>
        <p:xfrm>
          <a:off x="38506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32" name="Google Shape;132;p38" descr="Stufenentwicklung_Logo_png.png"/>
          <p:cNvPicPr preferRelativeResize="0"/>
          <p:nvPr/>
        </p:nvPicPr>
        <p:blipFill rotWithShape="1">
          <a:blip r:embed="rId2">
            <a:alphaModFix/>
          </a:blip>
          <a:srcRect/>
          <a:stretch/>
        </p:blipFill>
        <p:spPr>
          <a:xfrm>
            <a:off x="18416508" y="604660"/>
            <a:ext cx="5156208" cy="71614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el V10 Kopie 7">
  <p:cSld name="Titel V10 Kopie 7">
    <p:spTree>
      <p:nvGrpSpPr>
        <p:cNvPr id="1" name="Shape 133"/>
        <p:cNvGrpSpPr/>
        <p:nvPr/>
      </p:nvGrpSpPr>
      <p:grpSpPr>
        <a:xfrm>
          <a:off x="0" y="0"/>
          <a:ext cx="0" cy="0"/>
          <a:chOff x="0" y="0"/>
          <a:chExt cx="0" cy="0"/>
        </a:xfrm>
      </p:grpSpPr>
      <p:sp>
        <p:nvSpPr>
          <p:cNvPr id="134" name="Google Shape;134;p39"/>
          <p:cNvSpPr/>
          <p:nvPr/>
        </p:nvSpPr>
        <p:spPr>
          <a:xfrm>
            <a:off x="0" y="2413000"/>
            <a:ext cx="24384000" cy="9588500"/>
          </a:xfrm>
          <a:prstGeom prst="rect">
            <a:avLst/>
          </a:prstGeom>
          <a:solidFill>
            <a:srgbClr val="A9A9A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135" name="Google Shape;135;p39"/>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36" name="Google Shape;136;p39"/>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sp>
        <p:nvSpPr>
          <p:cNvPr id="137" name="Google Shape;137;p39"/>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138" name="Google Shape;138;p39"/>
          <p:cNvGraphicFramePr/>
          <p:nvPr/>
        </p:nvGraphicFramePr>
        <p:xfrm>
          <a:off x="38252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39" name="Google Shape;139;p39" descr="Stufenentwicklung_Logo_png.png"/>
          <p:cNvPicPr preferRelativeResize="0"/>
          <p:nvPr/>
        </p:nvPicPr>
        <p:blipFill rotWithShape="1">
          <a:blip r:embed="rId2">
            <a:alphaModFix/>
          </a:blip>
          <a:srcRect/>
          <a:stretch/>
        </p:blipFill>
        <p:spPr>
          <a:xfrm>
            <a:off x="787400" y="992645"/>
            <a:ext cx="6985007" cy="97014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el V10 Kopie 3">
  <p:cSld name="Titel V10 Kopie 3">
    <p:spTree>
      <p:nvGrpSpPr>
        <p:cNvPr id="1" name="Shape 140"/>
        <p:cNvGrpSpPr/>
        <p:nvPr/>
      </p:nvGrpSpPr>
      <p:grpSpPr>
        <a:xfrm>
          <a:off x="0" y="0"/>
          <a:ext cx="0" cy="0"/>
          <a:chOff x="0" y="0"/>
          <a:chExt cx="0" cy="0"/>
        </a:xfrm>
      </p:grpSpPr>
      <p:sp>
        <p:nvSpPr>
          <p:cNvPr id="141" name="Google Shape;141;p40"/>
          <p:cNvSpPr/>
          <p:nvPr/>
        </p:nvSpPr>
        <p:spPr>
          <a:xfrm>
            <a:off x="0" y="2413000"/>
            <a:ext cx="24384000" cy="9588500"/>
          </a:xfrm>
          <a:prstGeom prst="rect">
            <a:avLst/>
          </a:prstGeom>
          <a:solidFill>
            <a:srgbClr val="BC312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142" name="Google Shape;142;p40"/>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43" name="Google Shape;143;p40"/>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sp>
        <p:nvSpPr>
          <p:cNvPr id="144" name="Google Shape;144;p40"/>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145" name="Google Shape;145;p40"/>
          <p:cNvGraphicFramePr/>
          <p:nvPr/>
        </p:nvGraphicFramePr>
        <p:xfrm>
          <a:off x="38252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46" name="Google Shape;146;p40" descr="Stufenentwicklung_Logo_png.png"/>
          <p:cNvPicPr preferRelativeResize="0"/>
          <p:nvPr/>
        </p:nvPicPr>
        <p:blipFill rotWithShape="1">
          <a:blip r:embed="rId2">
            <a:alphaModFix/>
          </a:blip>
          <a:srcRect/>
          <a:stretch/>
        </p:blipFill>
        <p:spPr>
          <a:xfrm>
            <a:off x="787400" y="992645"/>
            <a:ext cx="6985007" cy="97014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el V10 Kopie 2">
  <p:cSld name="Titel V10 Kopie 2">
    <p:spTree>
      <p:nvGrpSpPr>
        <p:cNvPr id="1" name="Shape 147"/>
        <p:cNvGrpSpPr/>
        <p:nvPr/>
      </p:nvGrpSpPr>
      <p:grpSpPr>
        <a:xfrm>
          <a:off x="0" y="0"/>
          <a:ext cx="0" cy="0"/>
          <a:chOff x="0" y="0"/>
          <a:chExt cx="0" cy="0"/>
        </a:xfrm>
      </p:grpSpPr>
      <p:sp>
        <p:nvSpPr>
          <p:cNvPr id="148" name="Google Shape;148;p41"/>
          <p:cNvSpPr/>
          <p:nvPr/>
        </p:nvSpPr>
        <p:spPr>
          <a:xfrm>
            <a:off x="0" y="2413000"/>
            <a:ext cx="24384000" cy="9588500"/>
          </a:xfrm>
          <a:prstGeom prst="rect">
            <a:avLst/>
          </a:prstGeom>
          <a:solidFill>
            <a:srgbClr val="CC6404"/>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149" name="Google Shape;149;p41"/>
          <p:cNvSpPr txBox="1">
            <a:spLocks noGrp="1"/>
          </p:cNvSpPr>
          <p:nvPr>
            <p:ph type="title"/>
          </p:nvPr>
        </p:nvSpPr>
        <p:spPr>
          <a:xfrm>
            <a:off x="889000" y="4533900"/>
            <a:ext cx="226695000" cy="46482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50" name="Google Shape;150;p41"/>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sp>
        <p:nvSpPr>
          <p:cNvPr id="151" name="Google Shape;151;p41"/>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152" name="Google Shape;152;p41"/>
          <p:cNvGraphicFramePr/>
          <p:nvPr/>
        </p:nvGraphicFramePr>
        <p:xfrm>
          <a:off x="38252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53" name="Google Shape;153;p41" descr="Stufenentwicklung_Logo_png.png"/>
          <p:cNvPicPr preferRelativeResize="0"/>
          <p:nvPr/>
        </p:nvPicPr>
        <p:blipFill rotWithShape="1">
          <a:blip r:embed="rId2">
            <a:alphaModFix/>
          </a:blip>
          <a:srcRect/>
          <a:stretch/>
        </p:blipFill>
        <p:spPr>
          <a:xfrm>
            <a:off x="787400" y="992645"/>
            <a:ext cx="6985007" cy="97014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el V10 Kopie 4">
  <p:cSld name="Titel V10 Kopie 4">
    <p:spTree>
      <p:nvGrpSpPr>
        <p:cNvPr id="1" name="Shape 154"/>
        <p:cNvGrpSpPr/>
        <p:nvPr/>
      </p:nvGrpSpPr>
      <p:grpSpPr>
        <a:xfrm>
          <a:off x="0" y="0"/>
          <a:ext cx="0" cy="0"/>
          <a:chOff x="0" y="0"/>
          <a:chExt cx="0" cy="0"/>
        </a:xfrm>
      </p:grpSpPr>
      <p:sp>
        <p:nvSpPr>
          <p:cNvPr id="155" name="Google Shape;155;p42"/>
          <p:cNvSpPr/>
          <p:nvPr/>
        </p:nvSpPr>
        <p:spPr>
          <a:xfrm>
            <a:off x="0" y="2413000"/>
            <a:ext cx="24384000" cy="9588500"/>
          </a:xfrm>
          <a:prstGeom prst="rect">
            <a:avLst/>
          </a:prstGeom>
          <a:solidFill>
            <a:srgbClr val="FE87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156" name="Google Shape;156;p42"/>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57" name="Google Shape;157;p42"/>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sp>
        <p:nvSpPr>
          <p:cNvPr id="158" name="Google Shape;158;p42"/>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159" name="Google Shape;159;p42"/>
          <p:cNvGraphicFramePr/>
          <p:nvPr/>
        </p:nvGraphicFramePr>
        <p:xfrm>
          <a:off x="38252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60" name="Google Shape;160;p42" descr="Stufenentwicklung_Logo_png.png"/>
          <p:cNvPicPr preferRelativeResize="0"/>
          <p:nvPr/>
        </p:nvPicPr>
        <p:blipFill rotWithShape="1">
          <a:blip r:embed="rId2">
            <a:alphaModFix/>
          </a:blip>
          <a:srcRect/>
          <a:stretch/>
        </p:blipFill>
        <p:spPr>
          <a:xfrm>
            <a:off x="787400" y="992645"/>
            <a:ext cx="6985007" cy="97014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el V10 Kopie 6">
  <p:cSld name="Titel V10 Kopie 6">
    <p:spTree>
      <p:nvGrpSpPr>
        <p:cNvPr id="1" name="Shape 161"/>
        <p:cNvGrpSpPr/>
        <p:nvPr/>
      </p:nvGrpSpPr>
      <p:grpSpPr>
        <a:xfrm>
          <a:off x="0" y="0"/>
          <a:ext cx="0" cy="0"/>
          <a:chOff x="0" y="0"/>
          <a:chExt cx="0" cy="0"/>
        </a:xfrm>
      </p:grpSpPr>
      <p:sp>
        <p:nvSpPr>
          <p:cNvPr id="162" name="Google Shape;162;p43"/>
          <p:cNvSpPr/>
          <p:nvPr/>
        </p:nvSpPr>
        <p:spPr>
          <a:xfrm>
            <a:off x="0" y="2413000"/>
            <a:ext cx="24384000" cy="9588500"/>
          </a:xfrm>
          <a:prstGeom prst="rect">
            <a:avLst/>
          </a:prstGeom>
          <a:solidFill>
            <a:srgbClr val="79A16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163" name="Google Shape;163;p43"/>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64" name="Google Shape;164;p43"/>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sp>
        <p:nvSpPr>
          <p:cNvPr id="165" name="Google Shape;165;p43"/>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166" name="Google Shape;166;p43"/>
          <p:cNvGraphicFramePr/>
          <p:nvPr/>
        </p:nvGraphicFramePr>
        <p:xfrm>
          <a:off x="38252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67" name="Google Shape;167;p43" descr="Stufenentwicklung_Logo_png.png"/>
          <p:cNvPicPr preferRelativeResize="0"/>
          <p:nvPr/>
        </p:nvPicPr>
        <p:blipFill rotWithShape="1">
          <a:blip r:embed="rId2">
            <a:alphaModFix/>
          </a:blip>
          <a:srcRect/>
          <a:stretch/>
        </p:blipFill>
        <p:spPr>
          <a:xfrm>
            <a:off x="787400" y="992645"/>
            <a:ext cx="6985007" cy="970141"/>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el V10 Kopie 5">
  <p:cSld name="Titel V10 Kopie 5">
    <p:spTree>
      <p:nvGrpSpPr>
        <p:cNvPr id="1" name="Shape 168"/>
        <p:cNvGrpSpPr/>
        <p:nvPr/>
      </p:nvGrpSpPr>
      <p:grpSpPr>
        <a:xfrm>
          <a:off x="0" y="0"/>
          <a:ext cx="0" cy="0"/>
          <a:chOff x="0" y="0"/>
          <a:chExt cx="0" cy="0"/>
        </a:xfrm>
      </p:grpSpPr>
      <p:sp>
        <p:nvSpPr>
          <p:cNvPr id="169" name="Google Shape;169;p44"/>
          <p:cNvSpPr/>
          <p:nvPr/>
        </p:nvSpPr>
        <p:spPr>
          <a:xfrm>
            <a:off x="0" y="2413000"/>
            <a:ext cx="24384000" cy="9588500"/>
          </a:xfrm>
          <a:prstGeom prst="rect">
            <a:avLst/>
          </a:prstGeom>
          <a:solidFill>
            <a:schemeClr val="accent2"/>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170" name="Google Shape;170;p44"/>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71" name="Google Shape;171;p44"/>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sp>
        <p:nvSpPr>
          <p:cNvPr id="172" name="Google Shape;172;p44"/>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173" name="Google Shape;173;p44"/>
          <p:cNvGraphicFramePr/>
          <p:nvPr/>
        </p:nvGraphicFramePr>
        <p:xfrm>
          <a:off x="38252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74" name="Google Shape;174;p44" descr="Stufenentwicklung_Logo_png.png"/>
          <p:cNvPicPr preferRelativeResize="0"/>
          <p:nvPr/>
        </p:nvPicPr>
        <p:blipFill rotWithShape="1">
          <a:blip r:embed="rId2">
            <a:alphaModFix/>
          </a:blip>
          <a:srcRect/>
          <a:stretch/>
        </p:blipFill>
        <p:spPr>
          <a:xfrm>
            <a:off x="787400" y="992645"/>
            <a:ext cx="6985007" cy="97014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el V10 Kopie">
  <p:cSld name="Titel V10 Kopie">
    <p:spTree>
      <p:nvGrpSpPr>
        <p:cNvPr id="1" name="Shape 175"/>
        <p:cNvGrpSpPr/>
        <p:nvPr/>
      </p:nvGrpSpPr>
      <p:grpSpPr>
        <a:xfrm>
          <a:off x="0" y="0"/>
          <a:ext cx="0" cy="0"/>
          <a:chOff x="0" y="0"/>
          <a:chExt cx="0" cy="0"/>
        </a:xfrm>
      </p:grpSpPr>
      <p:sp>
        <p:nvSpPr>
          <p:cNvPr id="176" name="Google Shape;176;p45"/>
          <p:cNvSpPr/>
          <p:nvPr/>
        </p:nvSpPr>
        <p:spPr>
          <a:xfrm>
            <a:off x="0" y="2413000"/>
            <a:ext cx="24384000" cy="9588500"/>
          </a:xfrm>
          <a:prstGeom prst="rect">
            <a:avLst/>
          </a:prstGeom>
          <a:solidFill>
            <a:srgbClr val="2177AE"/>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3200"/>
              <a:buFont typeface="Helvetica Neue"/>
              <a:buNone/>
            </a:pPr>
            <a:endParaRPr sz="3200" b="1" i="0" u="none" strike="noStrike" cap="none">
              <a:solidFill>
                <a:srgbClr val="FFFFFF"/>
              </a:solidFill>
              <a:latin typeface="Helvetica Neue"/>
              <a:ea typeface="Helvetica Neue"/>
              <a:cs typeface="Helvetica Neue"/>
              <a:sym typeface="Helvetica Neue"/>
            </a:endParaRPr>
          </a:p>
        </p:txBody>
      </p:sp>
      <p:sp>
        <p:nvSpPr>
          <p:cNvPr id="177" name="Google Shape;177;p45"/>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lvl1pPr lvl="0" algn="l">
              <a:lnSpc>
                <a:spcPct val="100000"/>
              </a:lnSpc>
              <a:spcBef>
                <a:spcPts val="0"/>
              </a:spcBef>
              <a:spcAft>
                <a:spcPts val="0"/>
              </a:spcAft>
              <a:buClr>
                <a:srgbClr val="000000"/>
              </a:buClr>
              <a:buSzPts val="10000"/>
              <a:buFont typeface="Helvetica Neue"/>
              <a:buNone/>
              <a:defRPr sz="10000" b="1">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929292"/>
              </a:buClr>
              <a:buSzPts val="1800"/>
              <a:buNone/>
              <a:defRPr/>
            </a:lvl2pPr>
            <a:lvl3pPr lvl="2" algn="l">
              <a:lnSpc>
                <a:spcPct val="100000"/>
              </a:lnSpc>
              <a:spcBef>
                <a:spcPts val="0"/>
              </a:spcBef>
              <a:spcAft>
                <a:spcPts val="0"/>
              </a:spcAft>
              <a:buClr>
                <a:srgbClr val="929292"/>
              </a:buClr>
              <a:buSzPts val="1800"/>
              <a:buNone/>
              <a:defRPr/>
            </a:lvl3pPr>
            <a:lvl4pPr lvl="3" algn="l">
              <a:lnSpc>
                <a:spcPct val="100000"/>
              </a:lnSpc>
              <a:spcBef>
                <a:spcPts val="0"/>
              </a:spcBef>
              <a:spcAft>
                <a:spcPts val="0"/>
              </a:spcAft>
              <a:buClr>
                <a:srgbClr val="929292"/>
              </a:buClr>
              <a:buSzPts val="1800"/>
              <a:buNone/>
              <a:defRPr/>
            </a:lvl4pPr>
            <a:lvl5pPr lvl="4" algn="l">
              <a:lnSpc>
                <a:spcPct val="100000"/>
              </a:lnSpc>
              <a:spcBef>
                <a:spcPts val="0"/>
              </a:spcBef>
              <a:spcAft>
                <a:spcPts val="0"/>
              </a:spcAft>
              <a:buClr>
                <a:srgbClr val="929292"/>
              </a:buClr>
              <a:buSzPts val="1800"/>
              <a:buNone/>
              <a:defRPr/>
            </a:lvl5pPr>
            <a:lvl6pPr lvl="5" algn="l">
              <a:lnSpc>
                <a:spcPct val="100000"/>
              </a:lnSpc>
              <a:spcBef>
                <a:spcPts val="0"/>
              </a:spcBef>
              <a:spcAft>
                <a:spcPts val="0"/>
              </a:spcAft>
              <a:buClr>
                <a:srgbClr val="929292"/>
              </a:buClr>
              <a:buSzPts val="1800"/>
              <a:buNone/>
              <a:defRPr/>
            </a:lvl6pPr>
            <a:lvl7pPr lvl="6" algn="l">
              <a:lnSpc>
                <a:spcPct val="100000"/>
              </a:lnSpc>
              <a:spcBef>
                <a:spcPts val="0"/>
              </a:spcBef>
              <a:spcAft>
                <a:spcPts val="0"/>
              </a:spcAft>
              <a:buClr>
                <a:srgbClr val="929292"/>
              </a:buClr>
              <a:buSzPts val="1800"/>
              <a:buNone/>
              <a:defRPr/>
            </a:lvl7pPr>
            <a:lvl8pPr lvl="7" algn="l">
              <a:lnSpc>
                <a:spcPct val="100000"/>
              </a:lnSpc>
              <a:spcBef>
                <a:spcPts val="0"/>
              </a:spcBef>
              <a:spcAft>
                <a:spcPts val="0"/>
              </a:spcAft>
              <a:buClr>
                <a:srgbClr val="929292"/>
              </a:buClr>
              <a:buSzPts val="1800"/>
              <a:buNone/>
              <a:defRPr/>
            </a:lvl8pPr>
            <a:lvl9pPr lvl="8" algn="l">
              <a:lnSpc>
                <a:spcPct val="100000"/>
              </a:lnSpc>
              <a:spcBef>
                <a:spcPts val="0"/>
              </a:spcBef>
              <a:spcAft>
                <a:spcPts val="0"/>
              </a:spcAft>
              <a:buClr>
                <a:srgbClr val="929292"/>
              </a:buClr>
              <a:buSzPts val="1800"/>
              <a:buNone/>
              <a:defRPr/>
            </a:lvl9pPr>
          </a:lstStyle>
          <a:p>
            <a:endParaRPr/>
          </a:p>
        </p:txBody>
      </p:sp>
      <p:sp>
        <p:nvSpPr>
          <p:cNvPr id="178" name="Google Shape;178;p45"/>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  </a:t>
            </a:r>
            <a:endParaRPr/>
          </a:p>
        </p:txBody>
      </p:sp>
      <p:sp>
        <p:nvSpPr>
          <p:cNvPr id="179" name="Google Shape;179;p45"/>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lvl1pPr marL="0" lvl="0"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1pPr>
            <a:lvl2pPr marL="0" lvl="1"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2pPr>
            <a:lvl3pPr marL="0" lvl="2"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3pPr>
            <a:lvl4pPr marL="0" lvl="3"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4pPr>
            <a:lvl5pPr marL="0" lvl="4"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5pPr>
            <a:lvl6pPr marL="0" lvl="5"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6pPr>
            <a:lvl7pPr marL="0" lvl="6"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7pPr>
            <a:lvl8pPr marL="0" lvl="7"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8pPr>
            <a:lvl9pPr marL="0" lvl="8" indent="0" algn="r">
              <a:lnSpc>
                <a:spcPct val="100000"/>
              </a:lnSpc>
              <a:spcBef>
                <a:spcPts val="0"/>
              </a:spcBef>
              <a:spcAft>
                <a:spcPts val="0"/>
              </a:spcAft>
              <a:buClr>
                <a:srgbClr val="929292"/>
              </a:buClr>
              <a:buSzPts val="2500"/>
              <a:buFont typeface="Helvetica Neue Light"/>
              <a:buNone/>
              <a:defRPr sz="2500">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a:p>
        </p:txBody>
      </p:sp>
      <p:graphicFrame>
        <p:nvGraphicFramePr>
          <p:cNvPr id="180" name="Google Shape;180;p45"/>
          <p:cNvGraphicFramePr/>
          <p:nvPr/>
        </p:nvGraphicFramePr>
        <p:xfrm>
          <a:off x="3825240" y="12707431"/>
          <a:ext cx="3000000" cy="30000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81" name="Google Shape;181;p45" descr="Stufenentwicklung_Logo_png.png"/>
          <p:cNvPicPr preferRelativeResize="0"/>
          <p:nvPr/>
        </p:nvPicPr>
        <p:blipFill rotWithShape="1">
          <a:blip r:embed="rId2">
            <a:alphaModFix/>
          </a:blip>
          <a:srcRect/>
          <a:stretch/>
        </p:blipFill>
        <p:spPr>
          <a:xfrm>
            <a:off x="787400" y="992645"/>
            <a:ext cx="6985007" cy="97014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1_Titel V10 Kopie 1">
    <p:spTree>
      <p:nvGrpSpPr>
        <p:cNvPr id="1" name=""/>
        <p:cNvGrpSpPr/>
        <p:nvPr/>
      </p:nvGrpSpPr>
      <p:grpSpPr>
        <a:xfrm>
          <a:off x="0" y="0"/>
          <a:ext cx="0" cy="0"/>
          <a:chOff x="0" y="0"/>
          <a:chExt cx="0" cy="0"/>
        </a:xfrm>
      </p:grpSpPr>
      <p:sp>
        <p:nvSpPr>
          <p:cNvPr id="130" name="Rechteck"/>
          <p:cNvSpPr/>
          <p:nvPr/>
        </p:nvSpPr>
        <p:spPr>
          <a:xfrm>
            <a:off x="0" y="2413000"/>
            <a:ext cx="24384000" cy="9588500"/>
          </a:xfrm>
          <a:prstGeom prst="rect">
            <a:avLst/>
          </a:prstGeom>
          <a:solidFill>
            <a:srgbClr val="FFD441"/>
          </a:solidFill>
          <a:ln w="12700">
            <a:miter lim="400000"/>
          </a:ln>
        </p:spPr>
        <p:txBody>
          <a:bodyPr lIns="50800" tIns="50800" rIns="50800" bIns="50800" anchor="ctr"/>
          <a:lstStyle/>
          <a:p>
            <a:pPr>
              <a:defRPr sz="3200" b="1">
                <a:solidFill>
                  <a:srgbClr val="FFFFFF"/>
                </a:solidFill>
              </a:defRPr>
            </a:pPr>
            <a:endParaRPr/>
          </a:p>
        </p:txBody>
      </p:sp>
      <p:sp>
        <p:nvSpPr>
          <p:cNvPr id="131" name="Titeltext"/>
          <p:cNvSpPr txBox="1">
            <a:spLocks noGrp="1"/>
          </p:cNvSpPr>
          <p:nvPr>
            <p:ph type="title"/>
          </p:nvPr>
        </p:nvSpPr>
        <p:spPr>
          <a:xfrm>
            <a:off x="889000" y="4533900"/>
            <a:ext cx="20828000" cy="4648200"/>
          </a:xfrm>
          <a:prstGeom prst="rect">
            <a:avLst/>
          </a:prstGeom>
        </p:spPr>
        <p:txBody>
          <a:bodyPr/>
          <a:lstStyle>
            <a:lvl1pPr>
              <a:defRPr sz="10000" b="1">
                <a:solidFill>
                  <a:srgbClr val="000000"/>
                </a:solidFill>
                <a:latin typeface="+mn-lt"/>
                <a:ea typeface="+mn-ea"/>
                <a:cs typeface="+mn-cs"/>
                <a:sym typeface="Helvetica"/>
              </a:defRPr>
            </a:lvl1pPr>
          </a:lstStyle>
          <a:p>
            <a:r>
              <a:t>Titeltext</a:t>
            </a:r>
          </a:p>
        </p:txBody>
      </p:sp>
      <p:sp>
        <p:nvSpPr>
          <p:cNvPr id="132" name="© Integral-Change  |   2020"/>
          <p:cNvSpPr txBox="1"/>
          <p:nvPr/>
        </p:nvSpPr>
        <p:spPr>
          <a:xfrm>
            <a:off x="825500" y="12698436"/>
            <a:ext cx="10564508"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l">
              <a:defRPr sz="2500">
                <a:solidFill>
                  <a:srgbClr val="929292"/>
                </a:solidFill>
              </a:defRPr>
            </a:lvl1pPr>
          </a:lstStyle>
          <a:p>
            <a:r>
              <a:t>© Integral-Change  |   2020</a:t>
            </a:r>
          </a:p>
        </p:txBody>
      </p:sp>
      <p:pic>
        <p:nvPicPr>
          <p:cNvPr id="133" name="Bild" descr="Bild"/>
          <p:cNvPicPr>
            <a:picLocks noChangeAspect="1"/>
          </p:cNvPicPr>
          <p:nvPr/>
        </p:nvPicPr>
        <p:blipFill>
          <a:blip r:embed="rId2"/>
          <a:stretch>
            <a:fillRect/>
          </a:stretch>
        </p:blipFill>
        <p:spPr>
          <a:xfrm>
            <a:off x="872680" y="878770"/>
            <a:ext cx="4299840" cy="828299"/>
          </a:xfrm>
          <a:prstGeom prst="rect">
            <a:avLst/>
          </a:prstGeom>
          <a:ln w="12700">
            <a:miter lim="400000"/>
          </a:ln>
        </p:spPr>
      </p:pic>
      <p:sp>
        <p:nvSpPr>
          <p:cNvPr id="134" name="Foliennummer"/>
          <p:cNvSpPr txBox="1">
            <a:spLocks noGrp="1"/>
          </p:cNvSpPr>
          <p:nvPr>
            <p:ph type="sldNum" sz="quarter" idx="2"/>
          </p:nvPr>
        </p:nvSpPr>
        <p:spPr>
          <a:xfrm>
            <a:off x="23075900" y="12700000"/>
            <a:ext cx="508000" cy="482600"/>
          </a:xfrm>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60899960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lvl1pPr marR="0" lvl="0"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1pPr>
            <a:lvl2pPr marR="0" lvl="1"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2pPr>
            <a:lvl3pPr marR="0" lvl="2"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3pPr>
            <a:lvl4pPr marR="0" lvl="3"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4pPr>
            <a:lvl5pPr marR="0" lvl="4"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5pPr>
            <a:lvl6pPr marR="0" lvl="5"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6pPr>
            <a:lvl7pPr marR="0" lvl="6"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7pPr>
            <a:lvl8pPr marR="0" lvl="7"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8pPr>
            <a:lvl9pPr marR="0" lvl="8" algn="l" rtl="0">
              <a:lnSpc>
                <a:spcPct val="100000"/>
              </a:lnSpc>
              <a:spcBef>
                <a:spcPts val="0"/>
              </a:spcBef>
              <a:spcAft>
                <a:spcPts val="0"/>
              </a:spcAft>
              <a:buClr>
                <a:srgbClr val="929292"/>
              </a:buClr>
              <a:buSzPts val="5000"/>
              <a:buFont typeface="Helvetica Neue Light"/>
              <a:buNone/>
              <a:defRPr sz="5000" b="0" i="0" u="none" strike="noStrike" cap="none">
                <a:solidFill>
                  <a:srgbClr val="929292"/>
                </a:solidFill>
                <a:latin typeface="Helvetica Neue Light"/>
                <a:ea typeface="Helvetica Neue Light"/>
                <a:cs typeface="Helvetica Neue Light"/>
                <a:sym typeface="Helvetica Neue Light"/>
              </a:defRPr>
            </a:lvl9pPr>
          </a:lstStyle>
          <a:p>
            <a:endParaRPr/>
          </a:p>
        </p:txBody>
      </p:sp>
      <p:sp>
        <p:nvSpPr>
          <p:cNvPr id="7" name="Google Shape;7;p25"/>
          <p:cNvSpPr txBox="1">
            <a:spLocks noGrp="1"/>
          </p:cNvSpPr>
          <p:nvPr>
            <p:ph type="body" idx="1"/>
          </p:nvPr>
        </p:nvSpPr>
        <p:spPr>
          <a:xfrm>
            <a:off x="889000" y="2794000"/>
            <a:ext cx="22669500" cy="8763000"/>
          </a:xfrm>
          <a:prstGeom prst="rect">
            <a:avLst/>
          </a:prstGeom>
          <a:noFill/>
          <a:ln>
            <a:noFill/>
          </a:ln>
        </p:spPr>
        <p:txBody>
          <a:bodyPr spcFirstLastPara="1" wrap="square" lIns="50800" tIns="50800" rIns="50800" bIns="50800" anchor="t" anchorCtr="0">
            <a:normAutofit/>
          </a:bodyPr>
          <a:lstStyle>
            <a:lvl1pPr marL="457200" marR="0" lvl="0" indent="-400050" algn="l" rtl="0">
              <a:lnSpc>
                <a:spcPct val="100000"/>
              </a:lnSpc>
              <a:spcBef>
                <a:spcPts val="800"/>
              </a:spcBef>
              <a:spcAft>
                <a:spcPts val="0"/>
              </a:spcAft>
              <a:buClr>
                <a:srgbClr val="000000"/>
              </a:buClr>
              <a:buSzPts val="27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1pPr>
            <a:lvl2pPr marL="914400" marR="0" lvl="1" indent="-400050" algn="l" rtl="0">
              <a:lnSpc>
                <a:spcPct val="100000"/>
              </a:lnSpc>
              <a:spcBef>
                <a:spcPts val="800"/>
              </a:spcBef>
              <a:spcAft>
                <a:spcPts val="0"/>
              </a:spcAft>
              <a:buClr>
                <a:srgbClr val="000000"/>
              </a:buClr>
              <a:buSzPts val="27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2pPr>
            <a:lvl3pPr marL="1371600" marR="0" lvl="2" indent="-400050" algn="l" rtl="0">
              <a:lnSpc>
                <a:spcPct val="100000"/>
              </a:lnSpc>
              <a:spcBef>
                <a:spcPts val="800"/>
              </a:spcBef>
              <a:spcAft>
                <a:spcPts val="0"/>
              </a:spcAft>
              <a:buClr>
                <a:srgbClr val="000000"/>
              </a:buClr>
              <a:buSzPts val="27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3pPr>
            <a:lvl4pPr marL="1828800" marR="0" lvl="3" indent="-400050" algn="l" rtl="0">
              <a:lnSpc>
                <a:spcPct val="100000"/>
              </a:lnSpc>
              <a:spcBef>
                <a:spcPts val="800"/>
              </a:spcBef>
              <a:spcAft>
                <a:spcPts val="0"/>
              </a:spcAft>
              <a:buClr>
                <a:srgbClr val="000000"/>
              </a:buClr>
              <a:buSzPts val="27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4pPr>
            <a:lvl5pPr marL="2286000" marR="0" lvl="4" indent="-400050" algn="l" rtl="0">
              <a:lnSpc>
                <a:spcPct val="100000"/>
              </a:lnSpc>
              <a:spcBef>
                <a:spcPts val="800"/>
              </a:spcBef>
              <a:spcAft>
                <a:spcPts val="0"/>
              </a:spcAft>
              <a:buClr>
                <a:srgbClr val="000000"/>
              </a:buClr>
              <a:buSzPts val="27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5pPr>
            <a:lvl6pPr marL="2743200" marR="0" lvl="5" indent="-514350" algn="l" rtl="0">
              <a:lnSpc>
                <a:spcPct val="100000"/>
              </a:lnSpc>
              <a:spcBef>
                <a:spcPts val="800"/>
              </a:spcBef>
              <a:spcAft>
                <a:spcPts val="0"/>
              </a:spcAft>
              <a:buClr>
                <a:srgbClr val="000000"/>
              </a:buClr>
              <a:buSzPts val="45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6pPr>
            <a:lvl7pPr marL="3200400" marR="0" lvl="6" indent="-514350" algn="l" rtl="0">
              <a:lnSpc>
                <a:spcPct val="100000"/>
              </a:lnSpc>
              <a:spcBef>
                <a:spcPts val="800"/>
              </a:spcBef>
              <a:spcAft>
                <a:spcPts val="0"/>
              </a:spcAft>
              <a:buClr>
                <a:srgbClr val="000000"/>
              </a:buClr>
              <a:buSzPts val="45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7pPr>
            <a:lvl8pPr marL="3657600" marR="0" lvl="7" indent="-514350" algn="l" rtl="0">
              <a:lnSpc>
                <a:spcPct val="100000"/>
              </a:lnSpc>
              <a:spcBef>
                <a:spcPts val="800"/>
              </a:spcBef>
              <a:spcAft>
                <a:spcPts val="0"/>
              </a:spcAft>
              <a:buClr>
                <a:srgbClr val="000000"/>
              </a:buClr>
              <a:buSzPts val="45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8pPr>
            <a:lvl9pPr marL="4114800" marR="0" lvl="8" indent="-514350" algn="l" rtl="0">
              <a:lnSpc>
                <a:spcPct val="100000"/>
              </a:lnSpc>
              <a:spcBef>
                <a:spcPts val="800"/>
              </a:spcBef>
              <a:spcAft>
                <a:spcPts val="0"/>
              </a:spcAft>
              <a:buClr>
                <a:srgbClr val="000000"/>
              </a:buClr>
              <a:buSzPts val="4500"/>
              <a:buFont typeface="Helvetica Neue Light"/>
              <a:buChar char="•"/>
              <a:defRPr sz="36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 name="Google Shape;8;p25"/>
          <p:cNvSpPr txBox="1"/>
          <p:nvPr/>
        </p:nvSpPr>
        <p:spPr>
          <a:xfrm>
            <a:off x="825500" y="12698436"/>
            <a:ext cx="10564508" cy="482601"/>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929292"/>
              </a:buClr>
              <a:buSzPts val="2500"/>
              <a:buFont typeface="Helvetica Neue"/>
              <a:buNone/>
            </a:pPr>
            <a:r>
              <a:rPr lang="en-US" sz="2500" b="0" i="0" u="none" strike="noStrike" cap="none">
                <a:solidFill>
                  <a:srgbClr val="929292"/>
                </a:solidFill>
                <a:latin typeface="Helvetica Neue"/>
                <a:ea typeface="Helvetica Neue"/>
                <a:cs typeface="Helvetica Neue"/>
                <a:sym typeface="Helvetica Neue"/>
              </a:rPr>
              <a:t>© Integral-Change |</a:t>
            </a:r>
            <a:endParaRPr/>
          </a:p>
        </p:txBody>
      </p:sp>
      <p:sp>
        <p:nvSpPr>
          <p:cNvPr id="9" name="Google Shape;9;p25"/>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lvl1pPr marL="0" marR="0" lvl="0"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929292"/>
              </a:buClr>
              <a:buSzPts val="2500"/>
              <a:buFont typeface="Helvetica Neue Light"/>
              <a:buNone/>
              <a:defRPr sz="2500" b="0" i="0" u="none" strike="noStrike" cap="none">
                <a:solidFill>
                  <a:srgbClr val="929292"/>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US"/>
              <a:t>‹Nr.›</a:t>
            </a:fld>
            <a:endParaRPr sz="1400">
              <a:solidFill>
                <a:srgbClr val="000000"/>
              </a:solidFill>
              <a:latin typeface="Arial"/>
              <a:ea typeface="Arial"/>
              <a:cs typeface="Arial"/>
              <a:sym typeface="Arial"/>
            </a:endParaRPr>
          </a:p>
        </p:txBody>
      </p:sp>
      <p:graphicFrame>
        <p:nvGraphicFramePr>
          <p:cNvPr id="10" name="Google Shape;10;p25"/>
          <p:cNvGraphicFramePr/>
          <p:nvPr/>
        </p:nvGraphicFramePr>
        <p:xfrm>
          <a:off x="3774440" y="12707431"/>
          <a:ext cx="1953650" cy="496600"/>
        </p:xfrm>
        <a:graphic>
          <a:graphicData uri="http://schemas.openxmlformats.org/drawingml/2006/table">
            <a:tbl>
              <a:tblPr>
                <a:noFill/>
                <a:tableStyleId>{F908B81F-2DE3-4B5E-A95D-20BDF771CBED}</a:tableStyleId>
              </a:tblPr>
              <a:tblGrid>
                <a:gridCol w="1953650">
                  <a:extLst>
                    <a:ext uri="{9D8B030D-6E8A-4147-A177-3AD203B41FA5}">
                      <a16:colId xmlns:a16="http://schemas.microsoft.com/office/drawing/2014/main" val="20000"/>
                    </a:ext>
                  </a:extLst>
                </a:gridCol>
              </a:tblGrid>
              <a:tr h="496600">
                <a:tc>
                  <a:txBody>
                    <a:bodyPr/>
                    <a:lstStyle/>
                    <a:p>
                      <a:pPr marL="0" marR="0" lvl="0" indent="0" algn="l" rtl="0">
                        <a:lnSpc>
                          <a:spcPct val="100000"/>
                        </a:lnSpc>
                        <a:spcBef>
                          <a:spcPts val="0"/>
                        </a:spcBef>
                        <a:spcAft>
                          <a:spcPts val="0"/>
                        </a:spcAft>
                        <a:buClr>
                          <a:srgbClr val="929292"/>
                        </a:buClr>
                        <a:buSzPts val="2500"/>
                        <a:buFont typeface="Helvetica Neue"/>
                        <a:buNone/>
                      </a:pPr>
                      <a:r>
                        <a:rPr lang="en-US" sz="2500" u="none" strike="noStrike" cap="none">
                          <a:solidFill>
                            <a:srgbClr val="929292"/>
                          </a:solidFill>
                        </a:rPr>
                        <a:t>2025</a:t>
                      </a:r>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1" name="Google Shape;11;p25" descr="Bild"/>
          <p:cNvPicPr preferRelativeResize="0"/>
          <p:nvPr/>
        </p:nvPicPr>
        <p:blipFill rotWithShape="1">
          <a:blip r:embed="rId23">
            <a:alphaModFix/>
          </a:blip>
          <a:srcRect/>
          <a:stretch/>
        </p:blipFill>
        <p:spPr>
          <a:xfrm>
            <a:off x="19377660" y="604660"/>
            <a:ext cx="4203701" cy="168910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t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
          <p:cNvSpPr txBox="1">
            <a:spLocks noGrp="1"/>
          </p:cNvSpPr>
          <p:nvPr>
            <p:ph type="ctrTitle" idx="4294967295"/>
          </p:nvPr>
        </p:nvSpPr>
        <p:spPr>
          <a:xfrm>
            <a:off x="12800296" y="3200129"/>
            <a:ext cx="10770904" cy="8090678"/>
          </a:xfrm>
          <a:prstGeom prst="rect">
            <a:avLst/>
          </a:prstGeom>
          <a:noFill/>
          <a:ln>
            <a:noFill/>
          </a:ln>
        </p:spPr>
        <p:txBody>
          <a:bodyPr spcFirstLastPara="1" wrap="square" lIns="50800" tIns="50800" rIns="50800" bIns="50800" anchor="b" anchorCtr="0">
            <a:normAutofit/>
          </a:bodyPr>
          <a:lstStyle/>
          <a:p>
            <a:pPr marL="0" marR="0" lvl="0" indent="0" algn="l" rtl="0">
              <a:lnSpc>
                <a:spcPct val="100000"/>
              </a:lnSpc>
              <a:spcBef>
                <a:spcPts val="0"/>
              </a:spcBef>
              <a:spcAft>
                <a:spcPts val="0"/>
              </a:spcAft>
              <a:buClr>
                <a:srgbClr val="000000"/>
              </a:buClr>
              <a:buSzPts val="10000"/>
              <a:buFont typeface="Helvetica Neue"/>
              <a:buNone/>
            </a:pPr>
            <a:r>
              <a:rPr lang="en-US" sz="10000" b="1" i="0" u="none" strike="noStrike" cap="none" dirty="0" err="1">
                <a:solidFill>
                  <a:srgbClr val="000000"/>
                </a:solidFill>
                <a:latin typeface="Helvetica Neue"/>
                <a:ea typeface="Helvetica Neue"/>
                <a:cs typeface="Helvetica Neue"/>
                <a:sym typeface="Helvetica Neue"/>
              </a:rPr>
              <a:t>Teamkultur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90"/>
        <p:cNvGrpSpPr/>
        <p:nvPr/>
      </p:nvGrpSpPr>
      <p:grpSpPr>
        <a:xfrm>
          <a:off x="0" y="0"/>
          <a:ext cx="0" cy="0"/>
          <a:chOff x="0" y="0"/>
          <a:chExt cx="0" cy="0"/>
        </a:xfrm>
      </p:grpSpPr>
      <p:sp>
        <p:nvSpPr>
          <p:cNvPr id="191" name="Google Shape;191;p2"/>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Teamkultur stärken</a:t>
            </a:r>
            <a:endParaRPr/>
          </a:p>
        </p:txBody>
      </p:sp>
      <p:sp>
        <p:nvSpPr>
          <p:cNvPr id="192" name="Google Shape;192;p2"/>
          <p:cNvSpPr txBox="1">
            <a:spLocks noGrp="1"/>
          </p:cNvSpPr>
          <p:nvPr>
            <p:ph type="body" idx="1"/>
          </p:nvPr>
        </p:nvSpPr>
        <p:spPr>
          <a:xfrm>
            <a:off x="889000" y="2794000"/>
            <a:ext cx="22669500" cy="8763000"/>
          </a:xfrm>
          <a:prstGeom prst="rect">
            <a:avLst/>
          </a:prstGeom>
          <a:noFill/>
          <a:ln>
            <a:noFill/>
          </a:ln>
        </p:spPr>
        <p:txBody>
          <a:bodyPr spcFirstLastPara="1" wrap="square" lIns="50800" tIns="50800" rIns="50800" bIns="50800" anchor="t" anchorCtr="0">
            <a:normAutofit/>
          </a:bodyPr>
          <a:lstStyle/>
          <a:p>
            <a:pPr marL="381000" lvl="0" indent="-381000" algn="l" rtl="0">
              <a:lnSpc>
                <a:spcPct val="100000"/>
              </a:lnSpc>
              <a:spcBef>
                <a:spcPts val="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Eine konstruktive Teamkultur entsteht nicht von selbst – sie braucht Klarheit und Konsequenz.</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Ein zentraler Hebel dabei: Wenn Meister und Inhaber egoistisches, verletzendes oder manipulatives Verhalten nicht länger dulden, verändert sich das Klima im Betrieb oft erstaunlich schnell – von ätzend, schwierig und lästernd hin zu zufrieden, unterstützend und heiter.</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Das konsequente Ansprechen und Stoppen solcher selbstorientierten Muster ist zudem die Grundlage dafür, dass Mitarbeitende mehr mitdenken, Verantwortung übernehmen und echte Selbstorganisation möglich wird.</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In diesem Wissensforum schauen wir gemeinsam hin:</a:t>
            </a:r>
            <a:endParaRPr/>
          </a:p>
          <a:p>
            <a:pPr marL="762000" lvl="1"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Welche verdeckten „Spielchen“ untergraben die Zusammenarbeit?</a:t>
            </a:r>
            <a:endParaRPr/>
          </a:p>
          <a:p>
            <a:pPr marL="762000" lvl="1"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Wie lassen sie sich erkennen und benennen?</a:t>
            </a:r>
            <a:endParaRPr/>
          </a:p>
          <a:p>
            <a:pPr marL="762000" lvl="1"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Und wie kann man diese Muster konsequent, aber ohne Eskalation, austrocknen?</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So schaffen Sie die Basis für ein Teamklima, in dem alle gerne mitarbeiten.</a:t>
            </a:r>
            <a:endParaRPr/>
          </a:p>
        </p:txBody>
      </p:sp>
      <p:sp>
        <p:nvSpPr>
          <p:cNvPr id="193" name="Google Shape;193;p2"/>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C6E462-33C9-9D83-EC43-D309E73B2392}"/>
              </a:ext>
            </a:extLst>
          </p:cNvPr>
          <p:cNvSpPr>
            <a:spLocks noGrp="1"/>
          </p:cNvSpPr>
          <p:nvPr>
            <p:ph type="title"/>
          </p:nvPr>
        </p:nvSpPr>
        <p:spPr/>
        <p:txBody>
          <a:bodyPr/>
          <a:lstStyle/>
          <a:p>
            <a:r>
              <a:rPr lang="de-DE"/>
              <a:t>Wie geht das?</a:t>
            </a:r>
          </a:p>
        </p:txBody>
      </p:sp>
      <p:pic>
        <p:nvPicPr>
          <p:cNvPr id="5" name="Grafik 4">
            <a:extLst>
              <a:ext uri="{FF2B5EF4-FFF2-40B4-BE49-F238E27FC236}">
                <a16:creationId xmlns:a16="http://schemas.microsoft.com/office/drawing/2014/main" id="{C2B8E570-BA87-A673-E1BC-D44EEB387D28}"/>
              </a:ext>
            </a:extLst>
          </p:cNvPr>
          <p:cNvPicPr>
            <a:picLocks noChangeAspect="1"/>
          </p:cNvPicPr>
          <p:nvPr/>
        </p:nvPicPr>
        <p:blipFill>
          <a:blip r:embed="rId2"/>
          <a:stretch>
            <a:fillRect/>
          </a:stretch>
        </p:blipFill>
        <p:spPr>
          <a:xfrm>
            <a:off x="5902037" y="1320800"/>
            <a:ext cx="10663382" cy="10663382"/>
          </a:xfrm>
          <a:prstGeom prst="rect">
            <a:avLst/>
          </a:prstGeom>
        </p:spPr>
      </p:pic>
      <p:sp>
        <p:nvSpPr>
          <p:cNvPr id="6" name="Pfeil nach rechts 5">
            <a:extLst>
              <a:ext uri="{FF2B5EF4-FFF2-40B4-BE49-F238E27FC236}">
                <a16:creationId xmlns:a16="http://schemas.microsoft.com/office/drawing/2014/main" id="{2466514B-F513-BB8A-E80C-86A06E2A0E94}"/>
              </a:ext>
            </a:extLst>
          </p:cNvPr>
          <p:cNvSpPr/>
          <p:nvPr/>
        </p:nvSpPr>
        <p:spPr>
          <a:xfrm>
            <a:off x="8291947" y="11289146"/>
            <a:ext cx="6109853" cy="1558636"/>
          </a:xfrm>
          <a:prstGeom prst="rightArrow">
            <a:avLst/>
          </a:prstGeom>
          <a:solidFill>
            <a:srgbClr val="BC4E1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Wie geht das?</a:t>
            </a:r>
          </a:p>
        </p:txBody>
      </p:sp>
    </p:spTree>
    <p:extLst>
      <p:ext uri="{BB962C8B-B14F-4D97-AF65-F5344CB8AC3E}">
        <p14:creationId xmlns:p14="http://schemas.microsoft.com/office/powerpoint/2010/main" val="3362522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C6E462-33C9-9D83-EC43-D309E73B2392}"/>
              </a:ext>
            </a:extLst>
          </p:cNvPr>
          <p:cNvSpPr>
            <a:spLocks noGrp="1"/>
          </p:cNvSpPr>
          <p:nvPr>
            <p:ph type="title"/>
          </p:nvPr>
        </p:nvSpPr>
        <p:spPr/>
        <p:txBody>
          <a:bodyPr/>
          <a:lstStyle/>
          <a:p>
            <a:r>
              <a:rPr lang="de-DE"/>
              <a:t>Mit Umfeldveränderungen geht es am einfachsten!</a:t>
            </a:r>
          </a:p>
        </p:txBody>
      </p:sp>
      <p:sp>
        <p:nvSpPr>
          <p:cNvPr id="6" name="Pfeil nach rechts 5">
            <a:extLst>
              <a:ext uri="{FF2B5EF4-FFF2-40B4-BE49-F238E27FC236}">
                <a16:creationId xmlns:a16="http://schemas.microsoft.com/office/drawing/2014/main" id="{2466514B-F513-BB8A-E80C-86A06E2A0E94}"/>
              </a:ext>
            </a:extLst>
          </p:cNvPr>
          <p:cNvSpPr/>
          <p:nvPr/>
        </p:nvSpPr>
        <p:spPr>
          <a:xfrm>
            <a:off x="7970981" y="12068464"/>
            <a:ext cx="6109853" cy="1558636"/>
          </a:xfrm>
          <a:prstGeom prst="rightArrow">
            <a:avLst/>
          </a:prstGeom>
          <a:solidFill>
            <a:srgbClr val="BC4E1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a:t>Mehr Klarheit!</a:t>
            </a:r>
          </a:p>
        </p:txBody>
      </p:sp>
      <p:pic>
        <p:nvPicPr>
          <p:cNvPr id="4" name="Grafik 3">
            <a:extLst>
              <a:ext uri="{FF2B5EF4-FFF2-40B4-BE49-F238E27FC236}">
                <a16:creationId xmlns:a16="http://schemas.microsoft.com/office/drawing/2014/main" id="{AF84AD57-BFDC-8D05-784A-0D7E6CBDB715}"/>
              </a:ext>
            </a:extLst>
          </p:cNvPr>
          <p:cNvPicPr>
            <a:picLocks noChangeAspect="1"/>
          </p:cNvPicPr>
          <p:nvPr/>
        </p:nvPicPr>
        <p:blipFill>
          <a:blip r:embed="rId2"/>
          <a:stretch>
            <a:fillRect/>
          </a:stretch>
        </p:blipFill>
        <p:spPr>
          <a:xfrm>
            <a:off x="5735781" y="1488209"/>
            <a:ext cx="10580255" cy="10580255"/>
          </a:xfrm>
          <a:prstGeom prst="rect">
            <a:avLst/>
          </a:prstGeom>
        </p:spPr>
      </p:pic>
    </p:spTree>
    <p:extLst>
      <p:ext uri="{BB962C8B-B14F-4D97-AF65-F5344CB8AC3E}">
        <p14:creationId xmlns:p14="http://schemas.microsoft.com/office/powerpoint/2010/main" val="1107661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Das Futter für „verdeckte Spielchen“"/>
          <p:cNvSpPr txBox="1">
            <a:spLocks noGrp="1"/>
          </p:cNvSpPr>
          <p:nvPr>
            <p:ph type="title"/>
          </p:nvPr>
        </p:nvSpPr>
        <p:spPr>
          <a:prstGeom prst="rect">
            <a:avLst/>
          </a:prstGeom>
        </p:spPr>
        <p:txBody>
          <a:bodyPr/>
          <a:lstStyle/>
          <a:p>
            <a:r>
              <a:t>Das Futter für</a:t>
            </a:r>
            <a:r>
              <a:rPr lang="de-CH"/>
              <a:t> schlechte Stimmung im Team</a:t>
            </a:r>
            <a:endParaRPr/>
          </a:p>
        </p:txBody>
      </p:sp>
      <p:sp>
        <p:nvSpPr>
          <p:cNvPr id="293" name="Foliennummer"/>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5</a:t>
            </a:fld>
            <a:endParaRPr/>
          </a:p>
        </p:txBody>
      </p:sp>
      <p:sp>
        <p:nvSpPr>
          <p:cNvPr id="294" name="Unklare Arbeits-…"/>
          <p:cNvSpPr/>
          <p:nvPr/>
        </p:nvSpPr>
        <p:spPr>
          <a:xfrm>
            <a:off x="13442884" y="3322417"/>
            <a:ext cx="4515123" cy="2939312"/>
          </a:xfrm>
          <a:custGeom>
            <a:avLst/>
            <a:gdLst/>
            <a:ahLst/>
            <a:cxnLst>
              <a:cxn ang="0">
                <a:pos x="wd2" y="hd2"/>
              </a:cxn>
              <a:cxn ang="5400000">
                <a:pos x="wd2" y="hd2"/>
              </a:cxn>
              <a:cxn ang="10800000">
                <a:pos x="wd2" y="hd2"/>
              </a:cxn>
              <a:cxn ang="16200000">
                <a:pos x="wd2" y="hd2"/>
              </a:cxn>
            </a:cxnLst>
            <a:rect l="0" t="0" r="r" b="b"/>
            <a:pathLst>
              <a:path w="21393" h="21410" extrusionOk="0">
                <a:moveTo>
                  <a:pt x="14598" y="257"/>
                </a:moveTo>
                <a:cubicBezTo>
                  <a:pt x="16501" y="650"/>
                  <a:pt x="18351" y="1492"/>
                  <a:pt x="20080" y="2751"/>
                </a:cubicBezTo>
                <a:lnTo>
                  <a:pt x="21393" y="6920"/>
                </a:lnTo>
                <a:cubicBezTo>
                  <a:pt x="21348" y="8544"/>
                  <a:pt x="21151" y="10149"/>
                  <a:pt x="20807" y="11689"/>
                </a:cubicBezTo>
                <a:cubicBezTo>
                  <a:pt x="20580" y="12703"/>
                  <a:pt x="20289" y="13687"/>
                  <a:pt x="19836" y="14499"/>
                </a:cubicBezTo>
                <a:cubicBezTo>
                  <a:pt x="19506" y="15090"/>
                  <a:pt x="19099" y="15573"/>
                  <a:pt x="18638" y="15919"/>
                </a:cubicBezTo>
                <a:cubicBezTo>
                  <a:pt x="18342" y="16678"/>
                  <a:pt x="17955" y="17349"/>
                  <a:pt x="17497" y="17898"/>
                </a:cubicBezTo>
                <a:cubicBezTo>
                  <a:pt x="17073" y="18407"/>
                  <a:pt x="16593" y="18802"/>
                  <a:pt x="16079" y="19067"/>
                </a:cubicBezTo>
                <a:cubicBezTo>
                  <a:pt x="14455" y="20544"/>
                  <a:pt x="12601" y="21351"/>
                  <a:pt x="10703" y="21406"/>
                </a:cubicBezTo>
                <a:cubicBezTo>
                  <a:pt x="8920" y="21458"/>
                  <a:pt x="7156" y="20843"/>
                  <a:pt x="5571" y="19617"/>
                </a:cubicBezTo>
                <a:cubicBezTo>
                  <a:pt x="4492" y="19174"/>
                  <a:pt x="3502" y="18340"/>
                  <a:pt x="2686" y="17190"/>
                </a:cubicBezTo>
                <a:cubicBezTo>
                  <a:pt x="1776" y="15904"/>
                  <a:pt x="1115" y="14270"/>
                  <a:pt x="776" y="12462"/>
                </a:cubicBezTo>
                <a:cubicBezTo>
                  <a:pt x="12" y="11098"/>
                  <a:pt x="-207" y="9222"/>
                  <a:pt x="203" y="7548"/>
                </a:cubicBezTo>
                <a:cubicBezTo>
                  <a:pt x="642" y="5758"/>
                  <a:pt x="1722" y="4500"/>
                  <a:pt x="2984" y="4308"/>
                </a:cubicBezTo>
                <a:cubicBezTo>
                  <a:pt x="3690" y="2942"/>
                  <a:pt x="4618" y="1873"/>
                  <a:pt x="5678" y="1203"/>
                </a:cubicBezTo>
                <a:cubicBezTo>
                  <a:pt x="6664" y="580"/>
                  <a:pt x="7735" y="322"/>
                  <a:pt x="8801" y="451"/>
                </a:cubicBezTo>
                <a:cubicBezTo>
                  <a:pt x="10714" y="-76"/>
                  <a:pt x="12671" y="-142"/>
                  <a:pt x="14598" y="257"/>
                </a:cubicBezTo>
                <a:close/>
              </a:path>
            </a:pathLst>
          </a:custGeom>
          <a:solidFill>
            <a:srgbClr val="941100"/>
          </a:solidFill>
          <a:ln w="25400">
            <a:solidFill>
              <a:schemeClr val="accent6">
                <a:hueOff val="-177992"/>
                <a:satOff val="-3994"/>
                <a:lumOff val="-889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a:defRPr sz="3200" b="1">
                <a:solidFill>
                  <a:srgbClr val="FFFFFF"/>
                </a:solidFill>
              </a:defRPr>
            </a:pPr>
            <a:r>
              <a:rPr err="1"/>
              <a:t>Unklare</a:t>
            </a:r>
            <a:r>
              <a:t> </a:t>
            </a:r>
            <a:r>
              <a:rPr err="1"/>
              <a:t>Arbeits</a:t>
            </a:r>
            <a:r>
              <a:t>-</a:t>
            </a:r>
          </a:p>
          <a:p>
            <a:pPr algn="ctr">
              <a:defRPr sz="3200" b="1">
                <a:solidFill>
                  <a:srgbClr val="FFFFFF"/>
                </a:solidFill>
              </a:defRPr>
            </a:pPr>
            <a:r>
              <a:rPr err="1"/>
              <a:t>Regeln</a:t>
            </a:r>
            <a:endParaRPr/>
          </a:p>
        </p:txBody>
      </p:sp>
      <p:sp>
        <p:nvSpPr>
          <p:cNvPr id="295" name="Unklare…"/>
          <p:cNvSpPr/>
          <p:nvPr/>
        </p:nvSpPr>
        <p:spPr>
          <a:xfrm>
            <a:off x="7676878" y="5803154"/>
            <a:ext cx="4515122" cy="2939312"/>
          </a:xfrm>
          <a:custGeom>
            <a:avLst/>
            <a:gdLst/>
            <a:ahLst/>
            <a:cxnLst>
              <a:cxn ang="0">
                <a:pos x="wd2" y="hd2"/>
              </a:cxn>
              <a:cxn ang="5400000">
                <a:pos x="wd2" y="hd2"/>
              </a:cxn>
              <a:cxn ang="10800000">
                <a:pos x="wd2" y="hd2"/>
              </a:cxn>
              <a:cxn ang="16200000">
                <a:pos x="wd2" y="hd2"/>
              </a:cxn>
            </a:cxnLst>
            <a:rect l="0" t="0" r="r" b="b"/>
            <a:pathLst>
              <a:path w="21393" h="21410" extrusionOk="0">
                <a:moveTo>
                  <a:pt x="14598" y="257"/>
                </a:moveTo>
                <a:cubicBezTo>
                  <a:pt x="16501" y="650"/>
                  <a:pt x="18351" y="1492"/>
                  <a:pt x="20080" y="2751"/>
                </a:cubicBezTo>
                <a:lnTo>
                  <a:pt x="21393" y="6920"/>
                </a:lnTo>
                <a:cubicBezTo>
                  <a:pt x="21348" y="8544"/>
                  <a:pt x="21151" y="10149"/>
                  <a:pt x="20807" y="11689"/>
                </a:cubicBezTo>
                <a:cubicBezTo>
                  <a:pt x="20580" y="12703"/>
                  <a:pt x="20289" y="13687"/>
                  <a:pt x="19836" y="14499"/>
                </a:cubicBezTo>
                <a:cubicBezTo>
                  <a:pt x="19506" y="15090"/>
                  <a:pt x="19099" y="15573"/>
                  <a:pt x="18638" y="15919"/>
                </a:cubicBezTo>
                <a:cubicBezTo>
                  <a:pt x="18342" y="16678"/>
                  <a:pt x="17955" y="17349"/>
                  <a:pt x="17497" y="17898"/>
                </a:cubicBezTo>
                <a:cubicBezTo>
                  <a:pt x="17073" y="18407"/>
                  <a:pt x="16593" y="18802"/>
                  <a:pt x="16079" y="19067"/>
                </a:cubicBezTo>
                <a:cubicBezTo>
                  <a:pt x="14455" y="20544"/>
                  <a:pt x="12601" y="21351"/>
                  <a:pt x="10703" y="21406"/>
                </a:cubicBezTo>
                <a:cubicBezTo>
                  <a:pt x="8920" y="21458"/>
                  <a:pt x="7156" y="20843"/>
                  <a:pt x="5571" y="19617"/>
                </a:cubicBezTo>
                <a:cubicBezTo>
                  <a:pt x="4492" y="19174"/>
                  <a:pt x="3502" y="18340"/>
                  <a:pt x="2686" y="17190"/>
                </a:cubicBezTo>
                <a:cubicBezTo>
                  <a:pt x="1776" y="15904"/>
                  <a:pt x="1115" y="14270"/>
                  <a:pt x="776" y="12462"/>
                </a:cubicBezTo>
                <a:cubicBezTo>
                  <a:pt x="12" y="11098"/>
                  <a:pt x="-207" y="9222"/>
                  <a:pt x="203" y="7548"/>
                </a:cubicBezTo>
                <a:cubicBezTo>
                  <a:pt x="642" y="5758"/>
                  <a:pt x="1722" y="4500"/>
                  <a:pt x="2984" y="4308"/>
                </a:cubicBezTo>
                <a:cubicBezTo>
                  <a:pt x="3690" y="2942"/>
                  <a:pt x="4618" y="1873"/>
                  <a:pt x="5678" y="1203"/>
                </a:cubicBezTo>
                <a:cubicBezTo>
                  <a:pt x="6664" y="580"/>
                  <a:pt x="7735" y="322"/>
                  <a:pt x="8801" y="451"/>
                </a:cubicBezTo>
                <a:cubicBezTo>
                  <a:pt x="10714" y="-76"/>
                  <a:pt x="12671" y="-142"/>
                  <a:pt x="14598" y="257"/>
                </a:cubicBezTo>
                <a:close/>
              </a:path>
            </a:pathLst>
          </a:custGeom>
          <a:solidFill>
            <a:srgbClr val="941100"/>
          </a:solidFill>
          <a:ln w="25400">
            <a:solidFill>
              <a:schemeClr val="accent6">
                <a:hueOff val="-177992"/>
                <a:satOff val="-3994"/>
                <a:lumOff val="-889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a:defRPr sz="3200" b="1">
                <a:solidFill>
                  <a:srgbClr val="FFFFFF"/>
                </a:solidFill>
              </a:defRPr>
            </a:pPr>
            <a:r>
              <a:rPr err="1"/>
              <a:t>Unklare</a:t>
            </a:r>
            <a:r>
              <a:t> </a:t>
            </a:r>
          </a:p>
          <a:p>
            <a:pPr algn="ctr">
              <a:defRPr sz="3200" b="1">
                <a:solidFill>
                  <a:srgbClr val="FFFFFF"/>
                </a:solidFill>
              </a:defRPr>
            </a:pPr>
            <a:r>
              <a:rPr err="1"/>
              <a:t>Erwartungen</a:t>
            </a:r>
            <a:endParaRPr/>
          </a:p>
        </p:txBody>
      </p:sp>
      <p:sp>
        <p:nvSpPr>
          <p:cNvPr id="296" name="Unklare…"/>
          <p:cNvSpPr/>
          <p:nvPr/>
        </p:nvSpPr>
        <p:spPr>
          <a:xfrm>
            <a:off x="12894617" y="8767865"/>
            <a:ext cx="4515123" cy="2939312"/>
          </a:xfrm>
          <a:custGeom>
            <a:avLst/>
            <a:gdLst/>
            <a:ahLst/>
            <a:cxnLst>
              <a:cxn ang="0">
                <a:pos x="wd2" y="hd2"/>
              </a:cxn>
              <a:cxn ang="5400000">
                <a:pos x="wd2" y="hd2"/>
              </a:cxn>
              <a:cxn ang="10800000">
                <a:pos x="wd2" y="hd2"/>
              </a:cxn>
              <a:cxn ang="16200000">
                <a:pos x="wd2" y="hd2"/>
              </a:cxn>
            </a:cxnLst>
            <a:rect l="0" t="0" r="r" b="b"/>
            <a:pathLst>
              <a:path w="21393" h="21410" extrusionOk="0">
                <a:moveTo>
                  <a:pt x="14598" y="257"/>
                </a:moveTo>
                <a:cubicBezTo>
                  <a:pt x="16501" y="650"/>
                  <a:pt x="18351" y="1492"/>
                  <a:pt x="20080" y="2751"/>
                </a:cubicBezTo>
                <a:lnTo>
                  <a:pt x="21393" y="6920"/>
                </a:lnTo>
                <a:cubicBezTo>
                  <a:pt x="21348" y="8544"/>
                  <a:pt x="21151" y="10149"/>
                  <a:pt x="20807" y="11689"/>
                </a:cubicBezTo>
                <a:cubicBezTo>
                  <a:pt x="20580" y="12703"/>
                  <a:pt x="20289" y="13687"/>
                  <a:pt x="19836" y="14499"/>
                </a:cubicBezTo>
                <a:cubicBezTo>
                  <a:pt x="19506" y="15090"/>
                  <a:pt x="19099" y="15573"/>
                  <a:pt x="18638" y="15919"/>
                </a:cubicBezTo>
                <a:cubicBezTo>
                  <a:pt x="18342" y="16678"/>
                  <a:pt x="17955" y="17349"/>
                  <a:pt x="17497" y="17898"/>
                </a:cubicBezTo>
                <a:cubicBezTo>
                  <a:pt x="17073" y="18407"/>
                  <a:pt x="16593" y="18802"/>
                  <a:pt x="16079" y="19067"/>
                </a:cubicBezTo>
                <a:cubicBezTo>
                  <a:pt x="14455" y="20544"/>
                  <a:pt x="12601" y="21351"/>
                  <a:pt x="10703" y="21406"/>
                </a:cubicBezTo>
                <a:cubicBezTo>
                  <a:pt x="8920" y="21458"/>
                  <a:pt x="7156" y="20843"/>
                  <a:pt x="5571" y="19617"/>
                </a:cubicBezTo>
                <a:cubicBezTo>
                  <a:pt x="4492" y="19174"/>
                  <a:pt x="3502" y="18340"/>
                  <a:pt x="2686" y="17190"/>
                </a:cubicBezTo>
                <a:cubicBezTo>
                  <a:pt x="1776" y="15904"/>
                  <a:pt x="1115" y="14270"/>
                  <a:pt x="776" y="12462"/>
                </a:cubicBezTo>
                <a:cubicBezTo>
                  <a:pt x="12" y="11098"/>
                  <a:pt x="-207" y="9222"/>
                  <a:pt x="203" y="7548"/>
                </a:cubicBezTo>
                <a:cubicBezTo>
                  <a:pt x="642" y="5758"/>
                  <a:pt x="1722" y="4500"/>
                  <a:pt x="2984" y="4308"/>
                </a:cubicBezTo>
                <a:cubicBezTo>
                  <a:pt x="3690" y="2942"/>
                  <a:pt x="4618" y="1873"/>
                  <a:pt x="5678" y="1203"/>
                </a:cubicBezTo>
                <a:cubicBezTo>
                  <a:pt x="6664" y="580"/>
                  <a:pt x="7735" y="322"/>
                  <a:pt x="8801" y="451"/>
                </a:cubicBezTo>
                <a:cubicBezTo>
                  <a:pt x="10714" y="-76"/>
                  <a:pt x="12671" y="-142"/>
                  <a:pt x="14598" y="257"/>
                </a:cubicBezTo>
                <a:close/>
              </a:path>
            </a:pathLst>
          </a:custGeom>
          <a:solidFill>
            <a:srgbClr val="941100"/>
          </a:solidFill>
          <a:ln w="25400">
            <a:solidFill>
              <a:schemeClr val="accent6">
                <a:hueOff val="-177992"/>
                <a:satOff val="-3994"/>
                <a:lumOff val="-889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a:defRPr sz="3200" b="1">
                <a:solidFill>
                  <a:srgbClr val="FFFFFF"/>
                </a:solidFill>
              </a:defRPr>
            </a:pPr>
            <a:r>
              <a:rPr err="1"/>
              <a:t>Unklare</a:t>
            </a:r>
            <a:r>
              <a:t> </a:t>
            </a:r>
          </a:p>
          <a:p>
            <a:pPr algn="ctr">
              <a:defRPr sz="3200" b="1">
                <a:solidFill>
                  <a:srgbClr val="FFFFFF"/>
                </a:solidFill>
              </a:defRPr>
            </a:pPr>
            <a:r>
              <a:rPr err="1"/>
              <a:t>soziale</a:t>
            </a:r>
            <a:r>
              <a:t> </a:t>
            </a:r>
            <a:r>
              <a:rPr err="1"/>
              <a:t>Regeln</a:t>
            </a:r>
            <a:endParaRPr/>
          </a:p>
        </p:txBody>
      </p:sp>
      <p:pic>
        <p:nvPicPr>
          <p:cNvPr id="2" name="Grafik 1">
            <a:extLst>
              <a:ext uri="{FF2B5EF4-FFF2-40B4-BE49-F238E27FC236}">
                <a16:creationId xmlns:a16="http://schemas.microsoft.com/office/drawing/2014/main" id="{A3F5E92C-CD19-4314-7125-1332E0F06230}"/>
              </a:ext>
            </a:extLst>
          </p:cNvPr>
          <p:cNvPicPr>
            <a:picLocks noChangeAspect="1"/>
          </p:cNvPicPr>
          <p:nvPr/>
        </p:nvPicPr>
        <p:blipFill rotWithShape="1">
          <a:blip r:embed="rId2"/>
          <a:srcRect r="50262"/>
          <a:stretch/>
        </p:blipFill>
        <p:spPr>
          <a:xfrm>
            <a:off x="825500" y="1567872"/>
            <a:ext cx="5262419" cy="105802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7C923192-C666-9CF5-F5EE-BCB18262AAFE}"/>
              </a:ext>
            </a:extLst>
          </p:cNvPr>
          <p:cNvPicPr>
            <a:picLocks noChangeAspect="1"/>
          </p:cNvPicPr>
          <p:nvPr/>
        </p:nvPicPr>
        <p:blipFill rotWithShape="1">
          <a:blip r:embed="rId2"/>
          <a:srcRect r="50262"/>
          <a:stretch/>
        </p:blipFill>
        <p:spPr>
          <a:xfrm>
            <a:off x="825500" y="1567872"/>
            <a:ext cx="5262419" cy="10580255"/>
          </a:xfrm>
          <a:prstGeom prst="rect">
            <a:avLst/>
          </a:prstGeom>
        </p:spPr>
      </p:pic>
      <p:sp>
        <p:nvSpPr>
          <p:cNvPr id="2" name="Unklare Arbeits-…">
            <a:extLst>
              <a:ext uri="{FF2B5EF4-FFF2-40B4-BE49-F238E27FC236}">
                <a16:creationId xmlns:a16="http://schemas.microsoft.com/office/drawing/2014/main" id="{00F8F3CC-39CF-8B83-6890-F0DCFAF3C6B2}"/>
              </a:ext>
            </a:extLst>
          </p:cNvPr>
          <p:cNvSpPr/>
          <p:nvPr/>
        </p:nvSpPr>
        <p:spPr>
          <a:xfrm>
            <a:off x="13779432" y="3449417"/>
            <a:ext cx="4515123" cy="2939312"/>
          </a:xfrm>
          <a:custGeom>
            <a:avLst/>
            <a:gdLst/>
            <a:ahLst/>
            <a:cxnLst>
              <a:cxn ang="0">
                <a:pos x="wd2" y="hd2"/>
              </a:cxn>
              <a:cxn ang="5400000">
                <a:pos x="wd2" y="hd2"/>
              </a:cxn>
              <a:cxn ang="10800000">
                <a:pos x="wd2" y="hd2"/>
              </a:cxn>
              <a:cxn ang="16200000">
                <a:pos x="wd2" y="hd2"/>
              </a:cxn>
            </a:cxnLst>
            <a:rect l="0" t="0" r="r" b="b"/>
            <a:pathLst>
              <a:path w="21393" h="21410" extrusionOk="0">
                <a:moveTo>
                  <a:pt x="14598" y="257"/>
                </a:moveTo>
                <a:cubicBezTo>
                  <a:pt x="16501" y="650"/>
                  <a:pt x="18351" y="1492"/>
                  <a:pt x="20080" y="2751"/>
                </a:cubicBezTo>
                <a:lnTo>
                  <a:pt x="21393" y="6920"/>
                </a:lnTo>
                <a:cubicBezTo>
                  <a:pt x="21348" y="8544"/>
                  <a:pt x="21151" y="10149"/>
                  <a:pt x="20807" y="11689"/>
                </a:cubicBezTo>
                <a:cubicBezTo>
                  <a:pt x="20580" y="12703"/>
                  <a:pt x="20289" y="13687"/>
                  <a:pt x="19836" y="14499"/>
                </a:cubicBezTo>
                <a:cubicBezTo>
                  <a:pt x="19506" y="15090"/>
                  <a:pt x="19099" y="15573"/>
                  <a:pt x="18638" y="15919"/>
                </a:cubicBezTo>
                <a:cubicBezTo>
                  <a:pt x="18342" y="16678"/>
                  <a:pt x="17955" y="17349"/>
                  <a:pt x="17497" y="17898"/>
                </a:cubicBezTo>
                <a:cubicBezTo>
                  <a:pt x="17073" y="18407"/>
                  <a:pt x="16593" y="18802"/>
                  <a:pt x="16079" y="19067"/>
                </a:cubicBezTo>
                <a:cubicBezTo>
                  <a:pt x="14455" y="20544"/>
                  <a:pt x="12601" y="21351"/>
                  <a:pt x="10703" y="21406"/>
                </a:cubicBezTo>
                <a:cubicBezTo>
                  <a:pt x="8920" y="21458"/>
                  <a:pt x="7156" y="20843"/>
                  <a:pt x="5571" y="19617"/>
                </a:cubicBezTo>
                <a:cubicBezTo>
                  <a:pt x="4492" y="19174"/>
                  <a:pt x="3502" y="18340"/>
                  <a:pt x="2686" y="17190"/>
                </a:cubicBezTo>
                <a:cubicBezTo>
                  <a:pt x="1776" y="15904"/>
                  <a:pt x="1115" y="14270"/>
                  <a:pt x="776" y="12462"/>
                </a:cubicBezTo>
                <a:cubicBezTo>
                  <a:pt x="12" y="11098"/>
                  <a:pt x="-207" y="9222"/>
                  <a:pt x="203" y="7548"/>
                </a:cubicBezTo>
                <a:cubicBezTo>
                  <a:pt x="642" y="5758"/>
                  <a:pt x="1722" y="4500"/>
                  <a:pt x="2984" y="4308"/>
                </a:cubicBezTo>
                <a:cubicBezTo>
                  <a:pt x="3690" y="2942"/>
                  <a:pt x="4618" y="1873"/>
                  <a:pt x="5678" y="1203"/>
                </a:cubicBezTo>
                <a:cubicBezTo>
                  <a:pt x="6664" y="580"/>
                  <a:pt x="7735" y="322"/>
                  <a:pt x="8801" y="451"/>
                </a:cubicBezTo>
                <a:cubicBezTo>
                  <a:pt x="10714" y="-76"/>
                  <a:pt x="12671" y="-142"/>
                  <a:pt x="14598" y="257"/>
                </a:cubicBezTo>
                <a:close/>
              </a:path>
            </a:pathLst>
          </a:custGeom>
          <a:solidFill>
            <a:srgbClr val="941100"/>
          </a:solidFill>
          <a:ln w="25400">
            <a:solidFill>
              <a:schemeClr val="accent6">
                <a:hueOff val="-177992"/>
                <a:satOff val="-3994"/>
                <a:lumOff val="-889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a:defRPr sz="3200" b="1">
                <a:solidFill>
                  <a:srgbClr val="FFFFFF"/>
                </a:solidFill>
              </a:defRPr>
            </a:pPr>
            <a:r>
              <a:rPr err="1"/>
              <a:t>Unklare</a:t>
            </a:r>
            <a:r>
              <a:t> </a:t>
            </a:r>
            <a:r>
              <a:rPr err="1"/>
              <a:t>Arbeits</a:t>
            </a:r>
            <a:r>
              <a:t>-</a:t>
            </a:r>
          </a:p>
          <a:p>
            <a:pPr algn="ctr">
              <a:defRPr sz="3200" b="1">
                <a:solidFill>
                  <a:srgbClr val="FFFFFF"/>
                </a:solidFill>
              </a:defRPr>
            </a:pPr>
            <a:r>
              <a:rPr err="1"/>
              <a:t>Regeln</a:t>
            </a:r>
            <a:endParaRPr/>
          </a:p>
        </p:txBody>
      </p:sp>
      <p:sp>
        <p:nvSpPr>
          <p:cNvPr id="3" name="Unklare…">
            <a:extLst>
              <a:ext uri="{FF2B5EF4-FFF2-40B4-BE49-F238E27FC236}">
                <a16:creationId xmlns:a16="http://schemas.microsoft.com/office/drawing/2014/main" id="{E7304938-6641-7F67-5206-D7F7C8DA6104}"/>
              </a:ext>
            </a:extLst>
          </p:cNvPr>
          <p:cNvSpPr/>
          <p:nvPr/>
        </p:nvSpPr>
        <p:spPr>
          <a:xfrm>
            <a:off x="8013426" y="5930154"/>
            <a:ext cx="4515122" cy="2939312"/>
          </a:xfrm>
          <a:custGeom>
            <a:avLst/>
            <a:gdLst/>
            <a:ahLst/>
            <a:cxnLst>
              <a:cxn ang="0">
                <a:pos x="wd2" y="hd2"/>
              </a:cxn>
              <a:cxn ang="5400000">
                <a:pos x="wd2" y="hd2"/>
              </a:cxn>
              <a:cxn ang="10800000">
                <a:pos x="wd2" y="hd2"/>
              </a:cxn>
              <a:cxn ang="16200000">
                <a:pos x="wd2" y="hd2"/>
              </a:cxn>
            </a:cxnLst>
            <a:rect l="0" t="0" r="r" b="b"/>
            <a:pathLst>
              <a:path w="21393" h="21410" extrusionOk="0">
                <a:moveTo>
                  <a:pt x="14598" y="257"/>
                </a:moveTo>
                <a:cubicBezTo>
                  <a:pt x="16501" y="650"/>
                  <a:pt x="18351" y="1492"/>
                  <a:pt x="20080" y="2751"/>
                </a:cubicBezTo>
                <a:lnTo>
                  <a:pt x="21393" y="6920"/>
                </a:lnTo>
                <a:cubicBezTo>
                  <a:pt x="21348" y="8544"/>
                  <a:pt x="21151" y="10149"/>
                  <a:pt x="20807" y="11689"/>
                </a:cubicBezTo>
                <a:cubicBezTo>
                  <a:pt x="20580" y="12703"/>
                  <a:pt x="20289" y="13687"/>
                  <a:pt x="19836" y="14499"/>
                </a:cubicBezTo>
                <a:cubicBezTo>
                  <a:pt x="19506" y="15090"/>
                  <a:pt x="19099" y="15573"/>
                  <a:pt x="18638" y="15919"/>
                </a:cubicBezTo>
                <a:cubicBezTo>
                  <a:pt x="18342" y="16678"/>
                  <a:pt x="17955" y="17349"/>
                  <a:pt x="17497" y="17898"/>
                </a:cubicBezTo>
                <a:cubicBezTo>
                  <a:pt x="17073" y="18407"/>
                  <a:pt x="16593" y="18802"/>
                  <a:pt x="16079" y="19067"/>
                </a:cubicBezTo>
                <a:cubicBezTo>
                  <a:pt x="14455" y="20544"/>
                  <a:pt x="12601" y="21351"/>
                  <a:pt x="10703" y="21406"/>
                </a:cubicBezTo>
                <a:cubicBezTo>
                  <a:pt x="8920" y="21458"/>
                  <a:pt x="7156" y="20843"/>
                  <a:pt x="5571" y="19617"/>
                </a:cubicBezTo>
                <a:cubicBezTo>
                  <a:pt x="4492" y="19174"/>
                  <a:pt x="3502" y="18340"/>
                  <a:pt x="2686" y="17190"/>
                </a:cubicBezTo>
                <a:cubicBezTo>
                  <a:pt x="1776" y="15904"/>
                  <a:pt x="1115" y="14270"/>
                  <a:pt x="776" y="12462"/>
                </a:cubicBezTo>
                <a:cubicBezTo>
                  <a:pt x="12" y="11098"/>
                  <a:pt x="-207" y="9222"/>
                  <a:pt x="203" y="7548"/>
                </a:cubicBezTo>
                <a:cubicBezTo>
                  <a:pt x="642" y="5758"/>
                  <a:pt x="1722" y="4500"/>
                  <a:pt x="2984" y="4308"/>
                </a:cubicBezTo>
                <a:cubicBezTo>
                  <a:pt x="3690" y="2942"/>
                  <a:pt x="4618" y="1873"/>
                  <a:pt x="5678" y="1203"/>
                </a:cubicBezTo>
                <a:cubicBezTo>
                  <a:pt x="6664" y="580"/>
                  <a:pt x="7735" y="322"/>
                  <a:pt x="8801" y="451"/>
                </a:cubicBezTo>
                <a:cubicBezTo>
                  <a:pt x="10714" y="-76"/>
                  <a:pt x="12671" y="-142"/>
                  <a:pt x="14598" y="257"/>
                </a:cubicBezTo>
                <a:close/>
              </a:path>
            </a:pathLst>
          </a:custGeom>
          <a:solidFill>
            <a:srgbClr val="941100"/>
          </a:solidFill>
          <a:ln w="25400">
            <a:solidFill>
              <a:schemeClr val="accent6">
                <a:hueOff val="-177992"/>
                <a:satOff val="-3994"/>
                <a:lumOff val="-889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a:defRPr sz="3200" b="1">
                <a:solidFill>
                  <a:srgbClr val="FFFFFF"/>
                </a:solidFill>
              </a:defRPr>
            </a:pPr>
            <a:r>
              <a:rPr err="1"/>
              <a:t>Unklare</a:t>
            </a:r>
            <a:r>
              <a:t> </a:t>
            </a:r>
          </a:p>
          <a:p>
            <a:pPr algn="ctr">
              <a:defRPr sz="3200" b="1">
                <a:solidFill>
                  <a:srgbClr val="FFFFFF"/>
                </a:solidFill>
              </a:defRPr>
            </a:pPr>
            <a:r>
              <a:rPr err="1"/>
              <a:t>Erwartungen</a:t>
            </a:r>
            <a:endParaRPr/>
          </a:p>
        </p:txBody>
      </p:sp>
      <p:sp>
        <p:nvSpPr>
          <p:cNvPr id="4" name="Unklare…">
            <a:extLst>
              <a:ext uri="{FF2B5EF4-FFF2-40B4-BE49-F238E27FC236}">
                <a16:creationId xmlns:a16="http://schemas.microsoft.com/office/drawing/2014/main" id="{4A6EE58B-6C8D-1381-8F61-F02D720FEE81}"/>
              </a:ext>
            </a:extLst>
          </p:cNvPr>
          <p:cNvSpPr/>
          <p:nvPr/>
        </p:nvSpPr>
        <p:spPr>
          <a:xfrm>
            <a:off x="13231165" y="8894865"/>
            <a:ext cx="4515123" cy="2939312"/>
          </a:xfrm>
          <a:custGeom>
            <a:avLst/>
            <a:gdLst/>
            <a:ahLst/>
            <a:cxnLst>
              <a:cxn ang="0">
                <a:pos x="wd2" y="hd2"/>
              </a:cxn>
              <a:cxn ang="5400000">
                <a:pos x="wd2" y="hd2"/>
              </a:cxn>
              <a:cxn ang="10800000">
                <a:pos x="wd2" y="hd2"/>
              </a:cxn>
              <a:cxn ang="16200000">
                <a:pos x="wd2" y="hd2"/>
              </a:cxn>
            </a:cxnLst>
            <a:rect l="0" t="0" r="r" b="b"/>
            <a:pathLst>
              <a:path w="21393" h="21410" extrusionOk="0">
                <a:moveTo>
                  <a:pt x="14598" y="257"/>
                </a:moveTo>
                <a:cubicBezTo>
                  <a:pt x="16501" y="650"/>
                  <a:pt x="18351" y="1492"/>
                  <a:pt x="20080" y="2751"/>
                </a:cubicBezTo>
                <a:lnTo>
                  <a:pt x="21393" y="6920"/>
                </a:lnTo>
                <a:cubicBezTo>
                  <a:pt x="21348" y="8544"/>
                  <a:pt x="21151" y="10149"/>
                  <a:pt x="20807" y="11689"/>
                </a:cubicBezTo>
                <a:cubicBezTo>
                  <a:pt x="20580" y="12703"/>
                  <a:pt x="20289" y="13687"/>
                  <a:pt x="19836" y="14499"/>
                </a:cubicBezTo>
                <a:cubicBezTo>
                  <a:pt x="19506" y="15090"/>
                  <a:pt x="19099" y="15573"/>
                  <a:pt x="18638" y="15919"/>
                </a:cubicBezTo>
                <a:cubicBezTo>
                  <a:pt x="18342" y="16678"/>
                  <a:pt x="17955" y="17349"/>
                  <a:pt x="17497" y="17898"/>
                </a:cubicBezTo>
                <a:cubicBezTo>
                  <a:pt x="17073" y="18407"/>
                  <a:pt x="16593" y="18802"/>
                  <a:pt x="16079" y="19067"/>
                </a:cubicBezTo>
                <a:cubicBezTo>
                  <a:pt x="14455" y="20544"/>
                  <a:pt x="12601" y="21351"/>
                  <a:pt x="10703" y="21406"/>
                </a:cubicBezTo>
                <a:cubicBezTo>
                  <a:pt x="8920" y="21458"/>
                  <a:pt x="7156" y="20843"/>
                  <a:pt x="5571" y="19617"/>
                </a:cubicBezTo>
                <a:cubicBezTo>
                  <a:pt x="4492" y="19174"/>
                  <a:pt x="3502" y="18340"/>
                  <a:pt x="2686" y="17190"/>
                </a:cubicBezTo>
                <a:cubicBezTo>
                  <a:pt x="1776" y="15904"/>
                  <a:pt x="1115" y="14270"/>
                  <a:pt x="776" y="12462"/>
                </a:cubicBezTo>
                <a:cubicBezTo>
                  <a:pt x="12" y="11098"/>
                  <a:pt x="-207" y="9222"/>
                  <a:pt x="203" y="7548"/>
                </a:cubicBezTo>
                <a:cubicBezTo>
                  <a:pt x="642" y="5758"/>
                  <a:pt x="1722" y="4500"/>
                  <a:pt x="2984" y="4308"/>
                </a:cubicBezTo>
                <a:cubicBezTo>
                  <a:pt x="3690" y="2942"/>
                  <a:pt x="4618" y="1873"/>
                  <a:pt x="5678" y="1203"/>
                </a:cubicBezTo>
                <a:cubicBezTo>
                  <a:pt x="6664" y="580"/>
                  <a:pt x="7735" y="322"/>
                  <a:pt x="8801" y="451"/>
                </a:cubicBezTo>
                <a:cubicBezTo>
                  <a:pt x="10714" y="-76"/>
                  <a:pt x="12671" y="-142"/>
                  <a:pt x="14598" y="257"/>
                </a:cubicBezTo>
                <a:close/>
              </a:path>
            </a:pathLst>
          </a:custGeom>
          <a:solidFill>
            <a:srgbClr val="941100"/>
          </a:solidFill>
          <a:ln w="25400">
            <a:solidFill>
              <a:schemeClr val="accent6">
                <a:hueOff val="-177992"/>
                <a:satOff val="-3994"/>
                <a:lumOff val="-889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a:defRPr sz="3200" b="1">
                <a:solidFill>
                  <a:srgbClr val="FFFFFF"/>
                </a:solidFill>
              </a:defRPr>
            </a:pPr>
            <a:r>
              <a:rPr err="1"/>
              <a:t>Unklare</a:t>
            </a:r>
            <a:r>
              <a:t> </a:t>
            </a:r>
          </a:p>
          <a:p>
            <a:pPr algn="ctr">
              <a:defRPr sz="3200" b="1">
                <a:solidFill>
                  <a:srgbClr val="FFFFFF"/>
                </a:solidFill>
              </a:defRPr>
            </a:pPr>
            <a:r>
              <a:rPr err="1"/>
              <a:t>soziale</a:t>
            </a:r>
            <a:r>
              <a:t> </a:t>
            </a:r>
            <a:r>
              <a:rPr err="1"/>
              <a:t>Regeln</a:t>
            </a:r>
            <a:endParaRPr/>
          </a:p>
        </p:txBody>
      </p:sp>
      <p:sp>
        <p:nvSpPr>
          <p:cNvPr id="298" name="Unklare Arbeits-…"/>
          <p:cNvSpPr/>
          <p:nvPr/>
        </p:nvSpPr>
        <p:spPr>
          <a:xfrm>
            <a:off x="13779432" y="3449417"/>
            <a:ext cx="4515123" cy="2939312"/>
          </a:xfrm>
          <a:custGeom>
            <a:avLst/>
            <a:gdLst/>
            <a:ahLst/>
            <a:cxnLst>
              <a:cxn ang="0">
                <a:pos x="wd2" y="hd2"/>
              </a:cxn>
              <a:cxn ang="5400000">
                <a:pos x="wd2" y="hd2"/>
              </a:cxn>
              <a:cxn ang="10800000">
                <a:pos x="wd2" y="hd2"/>
              </a:cxn>
              <a:cxn ang="16200000">
                <a:pos x="wd2" y="hd2"/>
              </a:cxn>
            </a:cxnLst>
            <a:rect l="0" t="0" r="r" b="b"/>
            <a:pathLst>
              <a:path w="21393" h="21410" extrusionOk="0">
                <a:moveTo>
                  <a:pt x="14598" y="257"/>
                </a:moveTo>
                <a:cubicBezTo>
                  <a:pt x="16501" y="650"/>
                  <a:pt x="18351" y="1492"/>
                  <a:pt x="20080" y="2751"/>
                </a:cubicBezTo>
                <a:lnTo>
                  <a:pt x="21393" y="6920"/>
                </a:lnTo>
                <a:cubicBezTo>
                  <a:pt x="21348" y="8544"/>
                  <a:pt x="21151" y="10149"/>
                  <a:pt x="20807" y="11689"/>
                </a:cubicBezTo>
                <a:cubicBezTo>
                  <a:pt x="20580" y="12703"/>
                  <a:pt x="20289" y="13687"/>
                  <a:pt x="19836" y="14499"/>
                </a:cubicBezTo>
                <a:cubicBezTo>
                  <a:pt x="19506" y="15090"/>
                  <a:pt x="19099" y="15573"/>
                  <a:pt x="18638" y="15919"/>
                </a:cubicBezTo>
                <a:cubicBezTo>
                  <a:pt x="18342" y="16678"/>
                  <a:pt x="17955" y="17349"/>
                  <a:pt x="17497" y="17898"/>
                </a:cubicBezTo>
                <a:cubicBezTo>
                  <a:pt x="17073" y="18407"/>
                  <a:pt x="16593" y="18802"/>
                  <a:pt x="16079" y="19067"/>
                </a:cubicBezTo>
                <a:cubicBezTo>
                  <a:pt x="14455" y="20544"/>
                  <a:pt x="12601" y="21351"/>
                  <a:pt x="10703" y="21406"/>
                </a:cubicBezTo>
                <a:cubicBezTo>
                  <a:pt x="8920" y="21458"/>
                  <a:pt x="7156" y="20843"/>
                  <a:pt x="5571" y="19617"/>
                </a:cubicBezTo>
                <a:cubicBezTo>
                  <a:pt x="4492" y="19174"/>
                  <a:pt x="3502" y="18340"/>
                  <a:pt x="2686" y="17190"/>
                </a:cubicBezTo>
                <a:cubicBezTo>
                  <a:pt x="1776" y="15904"/>
                  <a:pt x="1115" y="14270"/>
                  <a:pt x="776" y="12462"/>
                </a:cubicBezTo>
                <a:cubicBezTo>
                  <a:pt x="12" y="11098"/>
                  <a:pt x="-207" y="9222"/>
                  <a:pt x="203" y="7548"/>
                </a:cubicBezTo>
                <a:cubicBezTo>
                  <a:pt x="642" y="5758"/>
                  <a:pt x="1722" y="4500"/>
                  <a:pt x="2984" y="4308"/>
                </a:cubicBezTo>
                <a:cubicBezTo>
                  <a:pt x="3690" y="2942"/>
                  <a:pt x="4618" y="1873"/>
                  <a:pt x="5678" y="1203"/>
                </a:cubicBezTo>
                <a:cubicBezTo>
                  <a:pt x="6664" y="580"/>
                  <a:pt x="7735" y="322"/>
                  <a:pt x="8801" y="451"/>
                </a:cubicBezTo>
                <a:cubicBezTo>
                  <a:pt x="10714" y="-76"/>
                  <a:pt x="12671" y="-142"/>
                  <a:pt x="14598" y="257"/>
                </a:cubicBezTo>
                <a:close/>
              </a:path>
            </a:pathLst>
          </a:custGeom>
          <a:solidFill>
            <a:srgbClr val="941100"/>
          </a:solidFill>
          <a:ln w="25400">
            <a:solidFill>
              <a:schemeClr val="accent6">
                <a:hueOff val="-177992"/>
                <a:satOff val="-3994"/>
                <a:lumOff val="-889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a:defRPr sz="3200" b="1">
                <a:solidFill>
                  <a:srgbClr val="FFFFFF"/>
                </a:solidFill>
              </a:defRPr>
            </a:pPr>
            <a:r>
              <a:rPr err="1"/>
              <a:t>Unklare</a:t>
            </a:r>
            <a:r>
              <a:t> </a:t>
            </a:r>
            <a:r>
              <a:rPr err="1"/>
              <a:t>Arbeis</a:t>
            </a:r>
            <a:r>
              <a:t>-</a:t>
            </a:r>
          </a:p>
          <a:p>
            <a:pPr algn="ctr">
              <a:defRPr sz="3200" b="1">
                <a:solidFill>
                  <a:srgbClr val="FFFFFF"/>
                </a:solidFill>
              </a:defRPr>
            </a:pPr>
            <a:r>
              <a:rPr err="1"/>
              <a:t>Regeln</a:t>
            </a:r>
            <a:endParaRPr/>
          </a:p>
        </p:txBody>
      </p:sp>
      <p:sp>
        <p:nvSpPr>
          <p:cNvPr id="301" name="Was so alles gespielt wird"/>
          <p:cNvSpPr txBox="1">
            <a:spLocks noGrp="1"/>
          </p:cNvSpPr>
          <p:nvPr>
            <p:ph type="title"/>
          </p:nvPr>
        </p:nvSpPr>
        <p:spPr>
          <a:xfrm>
            <a:off x="522727" y="482536"/>
            <a:ext cx="17460952" cy="863600"/>
          </a:xfrm>
          <a:prstGeom prst="rect">
            <a:avLst/>
          </a:prstGeom>
        </p:spPr>
        <p:txBody>
          <a:bodyPr/>
          <a:lstStyle/>
          <a:p>
            <a:r>
              <a:rPr dirty="0"/>
              <a:t>Was so </a:t>
            </a:r>
            <a:r>
              <a:rPr dirty="0" err="1"/>
              <a:t>alles</a:t>
            </a:r>
            <a:r>
              <a:rPr dirty="0"/>
              <a:t> </a:t>
            </a:r>
            <a:r>
              <a:rPr dirty="0" err="1"/>
              <a:t>gespielt</a:t>
            </a:r>
            <a:r>
              <a:rPr dirty="0"/>
              <a:t> </a:t>
            </a:r>
            <a:r>
              <a:rPr dirty="0" err="1"/>
              <a:t>wird</a:t>
            </a:r>
            <a:endParaRPr dirty="0"/>
          </a:p>
        </p:txBody>
      </p:sp>
      <p:sp>
        <p:nvSpPr>
          <p:cNvPr id="302" name="Foliennummer"/>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6</a:t>
            </a:fld>
            <a:endParaRPr/>
          </a:p>
        </p:txBody>
      </p:sp>
      <p:sp>
        <p:nvSpPr>
          <p:cNvPr id="303" name="Käfer"/>
          <p:cNvSpPr/>
          <p:nvPr/>
        </p:nvSpPr>
        <p:spPr>
          <a:xfrm rot="7348654" flipH="1">
            <a:off x="12566894" y="5840704"/>
            <a:ext cx="3197556" cy="4083876"/>
          </a:xfrm>
          <a:custGeom>
            <a:avLst/>
            <a:gdLst/>
            <a:ahLst/>
            <a:cxnLst>
              <a:cxn ang="0">
                <a:pos x="wd2" y="hd2"/>
              </a:cxn>
              <a:cxn ang="5400000">
                <a:pos x="wd2" y="hd2"/>
              </a:cxn>
              <a:cxn ang="10800000">
                <a:pos x="wd2" y="hd2"/>
              </a:cxn>
              <a:cxn ang="16200000">
                <a:pos x="wd2" y="hd2"/>
              </a:cxn>
            </a:cxnLst>
            <a:rect l="0" t="0" r="r" b="b"/>
            <a:pathLst>
              <a:path w="21494" h="21532" extrusionOk="0">
                <a:moveTo>
                  <a:pt x="9434" y="8"/>
                </a:moveTo>
                <a:cubicBezTo>
                  <a:pt x="8677" y="293"/>
                  <a:pt x="8721" y="889"/>
                  <a:pt x="8896" y="1345"/>
                </a:cubicBezTo>
                <a:lnTo>
                  <a:pt x="8686" y="1480"/>
                </a:lnTo>
                <a:cubicBezTo>
                  <a:pt x="8252" y="1191"/>
                  <a:pt x="7014" y="1410"/>
                  <a:pt x="6700" y="950"/>
                </a:cubicBezTo>
                <a:cubicBezTo>
                  <a:pt x="6784" y="529"/>
                  <a:pt x="6305" y="48"/>
                  <a:pt x="5833" y="243"/>
                </a:cubicBezTo>
                <a:cubicBezTo>
                  <a:pt x="5361" y="438"/>
                  <a:pt x="5782" y="1209"/>
                  <a:pt x="6835" y="1400"/>
                </a:cubicBezTo>
                <a:cubicBezTo>
                  <a:pt x="7544" y="1529"/>
                  <a:pt x="7866" y="1490"/>
                  <a:pt x="8220" y="1779"/>
                </a:cubicBezTo>
                <a:cubicBezTo>
                  <a:pt x="7936" y="1982"/>
                  <a:pt x="7921" y="2333"/>
                  <a:pt x="8197" y="2549"/>
                </a:cubicBezTo>
                <a:lnTo>
                  <a:pt x="8529" y="2810"/>
                </a:lnTo>
                <a:cubicBezTo>
                  <a:pt x="6742" y="3298"/>
                  <a:pt x="5379" y="4359"/>
                  <a:pt x="4926" y="5660"/>
                </a:cubicBezTo>
                <a:cubicBezTo>
                  <a:pt x="4728" y="5287"/>
                  <a:pt x="4509" y="4618"/>
                  <a:pt x="4613" y="3513"/>
                </a:cubicBezTo>
                <a:cubicBezTo>
                  <a:pt x="4626" y="3375"/>
                  <a:pt x="4503" y="3251"/>
                  <a:pt x="4330" y="3227"/>
                </a:cubicBezTo>
                <a:cubicBezTo>
                  <a:pt x="4186" y="3208"/>
                  <a:pt x="4057" y="3222"/>
                  <a:pt x="4029" y="3110"/>
                </a:cubicBezTo>
                <a:cubicBezTo>
                  <a:pt x="3842" y="2356"/>
                  <a:pt x="3276" y="1322"/>
                  <a:pt x="3023" y="1173"/>
                </a:cubicBezTo>
                <a:cubicBezTo>
                  <a:pt x="2660" y="960"/>
                  <a:pt x="2194" y="1338"/>
                  <a:pt x="2489" y="1619"/>
                </a:cubicBezTo>
                <a:cubicBezTo>
                  <a:pt x="2718" y="1837"/>
                  <a:pt x="3243" y="2453"/>
                  <a:pt x="3551" y="3145"/>
                </a:cubicBezTo>
                <a:cubicBezTo>
                  <a:pt x="3621" y="3303"/>
                  <a:pt x="3124" y="3157"/>
                  <a:pt x="3062" y="3475"/>
                </a:cubicBezTo>
                <a:cubicBezTo>
                  <a:pt x="2973" y="3930"/>
                  <a:pt x="3288" y="4084"/>
                  <a:pt x="3032" y="4208"/>
                </a:cubicBezTo>
                <a:cubicBezTo>
                  <a:pt x="2815" y="4315"/>
                  <a:pt x="2833" y="4568"/>
                  <a:pt x="3064" y="4654"/>
                </a:cubicBezTo>
                <a:cubicBezTo>
                  <a:pt x="3862" y="4953"/>
                  <a:pt x="3718" y="6102"/>
                  <a:pt x="4763" y="6648"/>
                </a:cubicBezTo>
                <a:cubicBezTo>
                  <a:pt x="4765" y="6783"/>
                  <a:pt x="4776" y="6917"/>
                  <a:pt x="4797" y="7050"/>
                </a:cubicBezTo>
                <a:cubicBezTo>
                  <a:pt x="4845" y="7358"/>
                  <a:pt x="5242" y="7555"/>
                  <a:pt x="5612" y="7445"/>
                </a:cubicBezTo>
                <a:cubicBezTo>
                  <a:pt x="7081" y="7008"/>
                  <a:pt x="8847" y="6902"/>
                  <a:pt x="10747" y="6902"/>
                </a:cubicBezTo>
                <a:cubicBezTo>
                  <a:pt x="12640" y="6902"/>
                  <a:pt x="14400" y="7006"/>
                  <a:pt x="15865" y="7438"/>
                </a:cubicBezTo>
                <a:cubicBezTo>
                  <a:pt x="16241" y="7549"/>
                  <a:pt x="16651" y="7354"/>
                  <a:pt x="16699" y="7041"/>
                </a:cubicBezTo>
                <a:cubicBezTo>
                  <a:pt x="16719" y="6912"/>
                  <a:pt x="16729" y="6780"/>
                  <a:pt x="16731" y="6648"/>
                </a:cubicBezTo>
                <a:cubicBezTo>
                  <a:pt x="17765" y="6108"/>
                  <a:pt x="17638" y="4951"/>
                  <a:pt x="18430" y="4654"/>
                </a:cubicBezTo>
                <a:cubicBezTo>
                  <a:pt x="18655" y="4570"/>
                  <a:pt x="18691" y="4316"/>
                  <a:pt x="18451" y="4202"/>
                </a:cubicBezTo>
                <a:cubicBezTo>
                  <a:pt x="18216" y="4089"/>
                  <a:pt x="18519" y="3920"/>
                  <a:pt x="18432" y="3475"/>
                </a:cubicBezTo>
                <a:cubicBezTo>
                  <a:pt x="18370" y="3157"/>
                  <a:pt x="17872" y="3304"/>
                  <a:pt x="17943" y="3145"/>
                </a:cubicBezTo>
                <a:cubicBezTo>
                  <a:pt x="18205" y="2555"/>
                  <a:pt x="18682" y="1927"/>
                  <a:pt x="19005" y="1619"/>
                </a:cubicBezTo>
                <a:cubicBezTo>
                  <a:pt x="19358" y="1278"/>
                  <a:pt x="18661" y="893"/>
                  <a:pt x="18368" y="1263"/>
                </a:cubicBezTo>
                <a:cubicBezTo>
                  <a:pt x="18015" y="1710"/>
                  <a:pt x="17631" y="2439"/>
                  <a:pt x="17465" y="3110"/>
                </a:cubicBezTo>
                <a:cubicBezTo>
                  <a:pt x="17437" y="3223"/>
                  <a:pt x="17306" y="3209"/>
                  <a:pt x="17164" y="3227"/>
                </a:cubicBezTo>
                <a:cubicBezTo>
                  <a:pt x="16991" y="3251"/>
                  <a:pt x="16870" y="3375"/>
                  <a:pt x="16883" y="3513"/>
                </a:cubicBezTo>
                <a:cubicBezTo>
                  <a:pt x="16987" y="4618"/>
                  <a:pt x="16766" y="5287"/>
                  <a:pt x="16568" y="5660"/>
                </a:cubicBezTo>
                <a:cubicBezTo>
                  <a:pt x="16115" y="4359"/>
                  <a:pt x="14752" y="3298"/>
                  <a:pt x="12965" y="2810"/>
                </a:cubicBezTo>
                <a:lnTo>
                  <a:pt x="13297" y="2549"/>
                </a:lnTo>
                <a:cubicBezTo>
                  <a:pt x="13573" y="2333"/>
                  <a:pt x="13558" y="1982"/>
                  <a:pt x="13274" y="1779"/>
                </a:cubicBezTo>
                <a:cubicBezTo>
                  <a:pt x="13626" y="1490"/>
                  <a:pt x="13949" y="1530"/>
                  <a:pt x="14659" y="1400"/>
                </a:cubicBezTo>
                <a:cubicBezTo>
                  <a:pt x="15712" y="1209"/>
                  <a:pt x="16133" y="439"/>
                  <a:pt x="15661" y="243"/>
                </a:cubicBezTo>
                <a:cubicBezTo>
                  <a:pt x="15189" y="48"/>
                  <a:pt x="14710" y="529"/>
                  <a:pt x="14794" y="950"/>
                </a:cubicBezTo>
                <a:cubicBezTo>
                  <a:pt x="14480" y="1410"/>
                  <a:pt x="13242" y="1191"/>
                  <a:pt x="12808" y="1480"/>
                </a:cubicBezTo>
                <a:lnTo>
                  <a:pt x="12598" y="1345"/>
                </a:lnTo>
                <a:cubicBezTo>
                  <a:pt x="12773" y="889"/>
                  <a:pt x="12817" y="293"/>
                  <a:pt x="12060" y="8"/>
                </a:cubicBezTo>
                <a:cubicBezTo>
                  <a:pt x="11987" y="-20"/>
                  <a:pt x="11909" y="36"/>
                  <a:pt x="11940" y="95"/>
                </a:cubicBezTo>
                <a:cubicBezTo>
                  <a:pt x="12073" y="351"/>
                  <a:pt x="12002" y="624"/>
                  <a:pt x="11837" y="860"/>
                </a:cubicBezTo>
                <a:cubicBezTo>
                  <a:pt x="11190" y="484"/>
                  <a:pt x="10306" y="484"/>
                  <a:pt x="9660" y="860"/>
                </a:cubicBezTo>
                <a:cubicBezTo>
                  <a:pt x="9494" y="624"/>
                  <a:pt x="9421" y="351"/>
                  <a:pt x="9554" y="95"/>
                </a:cubicBezTo>
                <a:cubicBezTo>
                  <a:pt x="9585" y="36"/>
                  <a:pt x="9507" y="-20"/>
                  <a:pt x="9434" y="8"/>
                </a:cubicBezTo>
                <a:close/>
                <a:moveTo>
                  <a:pt x="10747" y="7403"/>
                </a:moveTo>
                <a:cubicBezTo>
                  <a:pt x="10120" y="7403"/>
                  <a:pt x="9420" y="7413"/>
                  <a:pt x="8705" y="7459"/>
                </a:cubicBezTo>
                <a:cubicBezTo>
                  <a:pt x="8643" y="7462"/>
                  <a:pt x="8596" y="7508"/>
                  <a:pt x="8604" y="7556"/>
                </a:cubicBezTo>
                <a:cubicBezTo>
                  <a:pt x="8784" y="8574"/>
                  <a:pt x="9507" y="9510"/>
                  <a:pt x="10588" y="10095"/>
                </a:cubicBezTo>
                <a:cubicBezTo>
                  <a:pt x="10684" y="10146"/>
                  <a:pt x="10810" y="10146"/>
                  <a:pt x="10906" y="10095"/>
                </a:cubicBezTo>
                <a:cubicBezTo>
                  <a:pt x="11987" y="9510"/>
                  <a:pt x="12710" y="8574"/>
                  <a:pt x="12890" y="7556"/>
                </a:cubicBezTo>
                <a:cubicBezTo>
                  <a:pt x="12898" y="7508"/>
                  <a:pt x="12851" y="7462"/>
                  <a:pt x="12789" y="7459"/>
                </a:cubicBezTo>
                <a:cubicBezTo>
                  <a:pt x="12074" y="7413"/>
                  <a:pt x="11374" y="7403"/>
                  <a:pt x="10747" y="7403"/>
                </a:cubicBezTo>
                <a:close/>
                <a:moveTo>
                  <a:pt x="7832" y="7531"/>
                </a:moveTo>
                <a:cubicBezTo>
                  <a:pt x="6059" y="7679"/>
                  <a:pt x="5173" y="7999"/>
                  <a:pt x="4737" y="8515"/>
                </a:cubicBezTo>
                <a:cubicBezTo>
                  <a:pt x="4577" y="8431"/>
                  <a:pt x="4349" y="8389"/>
                  <a:pt x="3986" y="8481"/>
                </a:cubicBezTo>
                <a:cubicBezTo>
                  <a:pt x="3118" y="8704"/>
                  <a:pt x="2312" y="9701"/>
                  <a:pt x="1631" y="10330"/>
                </a:cubicBezTo>
                <a:cubicBezTo>
                  <a:pt x="1517" y="10436"/>
                  <a:pt x="1556" y="10603"/>
                  <a:pt x="1728" y="10665"/>
                </a:cubicBezTo>
                <a:cubicBezTo>
                  <a:pt x="1856" y="10711"/>
                  <a:pt x="1916" y="10827"/>
                  <a:pt x="1867" y="10931"/>
                </a:cubicBezTo>
                <a:cubicBezTo>
                  <a:pt x="1780" y="11115"/>
                  <a:pt x="1636" y="11385"/>
                  <a:pt x="1475" y="11577"/>
                </a:cubicBezTo>
                <a:cubicBezTo>
                  <a:pt x="1406" y="11659"/>
                  <a:pt x="1460" y="11770"/>
                  <a:pt x="1582" y="11794"/>
                </a:cubicBezTo>
                <a:cubicBezTo>
                  <a:pt x="1640" y="11805"/>
                  <a:pt x="1702" y="11816"/>
                  <a:pt x="1764" y="11827"/>
                </a:cubicBezTo>
                <a:cubicBezTo>
                  <a:pt x="1822" y="11838"/>
                  <a:pt x="1853" y="11888"/>
                  <a:pt x="1829" y="11930"/>
                </a:cubicBezTo>
                <a:cubicBezTo>
                  <a:pt x="1904" y="11799"/>
                  <a:pt x="1261" y="12906"/>
                  <a:pt x="147" y="13609"/>
                </a:cubicBezTo>
                <a:cubicBezTo>
                  <a:pt x="-35" y="13724"/>
                  <a:pt x="-53" y="13938"/>
                  <a:pt x="119" y="14070"/>
                </a:cubicBezTo>
                <a:cubicBezTo>
                  <a:pt x="267" y="14183"/>
                  <a:pt x="518" y="14191"/>
                  <a:pt x="677" y="14062"/>
                </a:cubicBezTo>
                <a:cubicBezTo>
                  <a:pt x="1292" y="13537"/>
                  <a:pt x="1828" y="12870"/>
                  <a:pt x="2208" y="12051"/>
                </a:cubicBezTo>
                <a:cubicBezTo>
                  <a:pt x="2272" y="11886"/>
                  <a:pt x="2255" y="11913"/>
                  <a:pt x="2599" y="11964"/>
                </a:cubicBezTo>
                <a:cubicBezTo>
                  <a:pt x="2703" y="11979"/>
                  <a:pt x="2801" y="11920"/>
                  <a:pt x="2811" y="11838"/>
                </a:cubicBezTo>
                <a:cubicBezTo>
                  <a:pt x="2864" y="11395"/>
                  <a:pt x="3119" y="10131"/>
                  <a:pt x="4342" y="9748"/>
                </a:cubicBezTo>
                <a:cubicBezTo>
                  <a:pt x="4332" y="9989"/>
                  <a:pt x="4372" y="11919"/>
                  <a:pt x="4415" y="12297"/>
                </a:cubicBezTo>
                <a:cubicBezTo>
                  <a:pt x="3729" y="12366"/>
                  <a:pt x="2575" y="12608"/>
                  <a:pt x="2654" y="13417"/>
                </a:cubicBezTo>
                <a:cubicBezTo>
                  <a:pt x="2756" y="14452"/>
                  <a:pt x="3247" y="16129"/>
                  <a:pt x="3173" y="16987"/>
                </a:cubicBezTo>
                <a:cubicBezTo>
                  <a:pt x="3166" y="17069"/>
                  <a:pt x="3280" y="17123"/>
                  <a:pt x="3367" y="17076"/>
                </a:cubicBezTo>
                <a:lnTo>
                  <a:pt x="3369" y="17075"/>
                </a:lnTo>
                <a:cubicBezTo>
                  <a:pt x="3448" y="17032"/>
                  <a:pt x="3556" y="17074"/>
                  <a:pt x="3564" y="17149"/>
                </a:cubicBezTo>
                <a:cubicBezTo>
                  <a:pt x="3587" y="17372"/>
                  <a:pt x="3621" y="17774"/>
                  <a:pt x="3605" y="18096"/>
                </a:cubicBezTo>
                <a:cubicBezTo>
                  <a:pt x="3597" y="18259"/>
                  <a:pt x="3819" y="18365"/>
                  <a:pt x="4001" y="18286"/>
                </a:cubicBezTo>
                <a:cubicBezTo>
                  <a:pt x="4076" y="18254"/>
                  <a:pt x="4155" y="18220"/>
                  <a:pt x="4235" y="18185"/>
                </a:cubicBezTo>
                <a:cubicBezTo>
                  <a:pt x="4268" y="18171"/>
                  <a:pt x="4307" y="18186"/>
                  <a:pt x="4312" y="18215"/>
                </a:cubicBezTo>
                <a:cubicBezTo>
                  <a:pt x="4408" y="18705"/>
                  <a:pt x="4357" y="19226"/>
                  <a:pt x="4321" y="19405"/>
                </a:cubicBezTo>
                <a:cubicBezTo>
                  <a:pt x="4186" y="20252"/>
                  <a:pt x="3775" y="20901"/>
                  <a:pt x="3693" y="21006"/>
                </a:cubicBezTo>
                <a:cubicBezTo>
                  <a:pt x="3555" y="21182"/>
                  <a:pt x="3641" y="21416"/>
                  <a:pt x="3888" y="21504"/>
                </a:cubicBezTo>
                <a:cubicBezTo>
                  <a:pt x="4100" y="21580"/>
                  <a:pt x="4367" y="21497"/>
                  <a:pt x="4473" y="21334"/>
                </a:cubicBezTo>
                <a:cubicBezTo>
                  <a:pt x="4858" y="20749"/>
                  <a:pt x="5211" y="19437"/>
                  <a:pt x="5012" y="18501"/>
                </a:cubicBezTo>
                <a:cubicBezTo>
                  <a:pt x="4911" y="17772"/>
                  <a:pt x="4666" y="17995"/>
                  <a:pt x="5295" y="17707"/>
                </a:cubicBezTo>
                <a:cubicBezTo>
                  <a:pt x="5424" y="17648"/>
                  <a:pt x="5466" y="17518"/>
                  <a:pt x="5389" y="17418"/>
                </a:cubicBezTo>
                <a:cubicBezTo>
                  <a:pt x="4973" y="16876"/>
                  <a:pt x="3785" y="15227"/>
                  <a:pt x="3708" y="13989"/>
                </a:cubicBezTo>
                <a:cubicBezTo>
                  <a:pt x="3687" y="13665"/>
                  <a:pt x="4098" y="13503"/>
                  <a:pt x="4675" y="13434"/>
                </a:cubicBezTo>
                <a:cubicBezTo>
                  <a:pt x="5435" y="15619"/>
                  <a:pt x="7588" y="17242"/>
                  <a:pt x="10189" y="17446"/>
                </a:cubicBezTo>
                <a:cubicBezTo>
                  <a:pt x="10308" y="17456"/>
                  <a:pt x="10412" y="17384"/>
                  <a:pt x="10412" y="17290"/>
                </a:cubicBezTo>
                <a:lnTo>
                  <a:pt x="10412" y="10768"/>
                </a:lnTo>
                <a:cubicBezTo>
                  <a:pt x="10412" y="10685"/>
                  <a:pt x="10361" y="10608"/>
                  <a:pt x="10273" y="10562"/>
                </a:cubicBezTo>
                <a:cubicBezTo>
                  <a:pt x="8978" y="9884"/>
                  <a:pt x="8133" y="8809"/>
                  <a:pt x="7944" y="7602"/>
                </a:cubicBezTo>
                <a:cubicBezTo>
                  <a:pt x="7937" y="7559"/>
                  <a:pt x="7887" y="7526"/>
                  <a:pt x="7832" y="7531"/>
                </a:cubicBezTo>
                <a:close/>
                <a:moveTo>
                  <a:pt x="13662" y="7531"/>
                </a:moveTo>
                <a:cubicBezTo>
                  <a:pt x="13607" y="7526"/>
                  <a:pt x="13557" y="7559"/>
                  <a:pt x="13550" y="7602"/>
                </a:cubicBezTo>
                <a:cubicBezTo>
                  <a:pt x="13361" y="8809"/>
                  <a:pt x="12516" y="9884"/>
                  <a:pt x="11221" y="10562"/>
                </a:cubicBezTo>
                <a:cubicBezTo>
                  <a:pt x="11133" y="10608"/>
                  <a:pt x="11082" y="10685"/>
                  <a:pt x="11082" y="10768"/>
                </a:cubicBezTo>
                <a:lnTo>
                  <a:pt x="11082" y="17290"/>
                </a:lnTo>
                <a:cubicBezTo>
                  <a:pt x="11082" y="17384"/>
                  <a:pt x="11186" y="17456"/>
                  <a:pt x="11305" y="17446"/>
                </a:cubicBezTo>
                <a:cubicBezTo>
                  <a:pt x="13906" y="17242"/>
                  <a:pt x="16059" y="15619"/>
                  <a:pt x="16819" y="13434"/>
                </a:cubicBezTo>
                <a:cubicBezTo>
                  <a:pt x="17396" y="13503"/>
                  <a:pt x="17807" y="13665"/>
                  <a:pt x="17786" y="13989"/>
                </a:cubicBezTo>
                <a:cubicBezTo>
                  <a:pt x="17709" y="15227"/>
                  <a:pt x="16521" y="16876"/>
                  <a:pt x="16105" y="17418"/>
                </a:cubicBezTo>
                <a:cubicBezTo>
                  <a:pt x="16028" y="17518"/>
                  <a:pt x="16070" y="17648"/>
                  <a:pt x="16199" y="17707"/>
                </a:cubicBezTo>
                <a:cubicBezTo>
                  <a:pt x="16828" y="17995"/>
                  <a:pt x="16583" y="17772"/>
                  <a:pt x="16482" y="18501"/>
                </a:cubicBezTo>
                <a:cubicBezTo>
                  <a:pt x="16283" y="19437"/>
                  <a:pt x="16639" y="20749"/>
                  <a:pt x="17023" y="21334"/>
                </a:cubicBezTo>
                <a:cubicBezTo>
                  <a:pt x="17130" y="21497"/>
                  <a:pt x="17394" y="21580"/>
                  <a:pt x="17606" y="21504"/>
                </a:cubicBezTo>
                <a:cubicBezTo>
                  <a:pt x="17853" y="21416"/>
                  <a:pt x="17939" y="21182"/>
                  <a:pt x="17801" y="21006"/>
                </a:cubicBezTo>
                <a:cubicBezTo>
                  <a:pt x="17719" y="20901"/>
                  <a:pt x="17308" y="20252"/>
                  <a:pt x="17173" y="19405"/>
                </a:cubicBezTo>
                <a:cubicBezTo>
                  <a:pt x="17137" y="19226"/>
                  <a:pt x="17086" y="18705"/>
                  <a:pt x="17182" y="18215"/>
                </a:cubicBezTo>
                <a:cubicBezTo>
                  <a:pt x="17187" y="18186"/>
                  <a:pt x="17226" y="18171"/>
                  <a:pt x="17259" y="18185"/>
                </a:cubicBezTo>
                <a:cubicBezTo>
                  <a:pt x="17339" y="18220"/>
                  <a:pt x="17418" y="18254"/>
                  <a:pt x="17493" y="18286"/>
                </a:cubicBezTo>
                <a:cubicBezTo>
                  <a:pt x="17675" y="18365"/>
                  <a:pt x="17900" y="18259"/>
                  <a:pt x="17892" y="18096"/>
                </a:cubicBezTo>
                <a:cubicBezTo>
                  <a:pt x="17875" y="17774"/>
                  <a:pt x="17907" y="17372"/>
                  <a:pt x="17930" y="17149"/>
                </a:cubicBezTo>
                <a:cubicBezTo>
                  <a:pt x="17938" y="17074"/>
                  <a:pt x="18046" y="17032"/>
                  <a:pt x="18125" y="17075"/>
                </a:cubicBezTo>
                <a:lnTo>
                  <a:pt x="18127" y="17076"/>
                </a:lnTo>
                <a:cubicBezTo>
                  <a:pt x="18214" y="17123"/>
                  <a:pt x="18328" y="17069"/>
                  <a:pt x="18321" y="16987"/>
                </a:cubicBezTo>
                <a:cubicBezTo>
                  <a:pt x="18247" y="16129"/>
                  <a:pt x="18738" y="14452"/>
                  <a:pt x="18840" y="13417"/>
                </a:cubicBezTo>
                <a:cubicBezTo>
                  <a:pt x="18919" y="12608"/>
                  <a:pt x="17765" y="12366"/>
                  <a:pt x="17079" y="12297"/>
                </a:cubicBezTo>
                <a:cubicBezTo>
                  <a:pt x="17122" y="11919"/>
                  <a:pt x="17162" y="9989"/>
                  <a:pt x="17152" y="9748"/>
                </a:cubicBezTo>
                <a:cubicBezTo>
                  <a:pt x="18375" y="10131"/>
                  <a:pt x="18630" y="11395"/>
                  <a:pt x="18683" y="11838"/>
                </a:cubicBezTo>
                <a:cubicBezTo>
                  <a:pt x="18693" y="11920"/>
                  <a:pt x="18791" y="11979"/>
                  <a:pt x="18895" y="11964"/>
                </a:cubicBezTo>
                <a:cubicBezTo>
                  <a:pt x="19239" y="11913"/>
                  <a:pt x="19222" y="11886"/>
                  <a:pt x="19286" y="12051"/>
                </a:cubicBezTo>
                <a:cubicBezTo>
                  <a:pt x="19666" y="12870"/>
                  <a:pt x="20202" y="13537"/>
                  <a:pt x="20817" y="14062"/>
                </a:cubicBezTo>
                <a:cubicBezTo>
                  <a:pt x="20976" y="14191"/>
                  <a:pt x="21227" y="14183"/>
                  <a:pt x="21375" y="14070"/>
                </a:cubicBezTo>
                <a:cubicBezTo>
                  <a:pt x="21547" y="13938"/>
                  <a:pt x="21529" y="13724"/>
                  <a:pt x="21347" y="13609"/>
                </a:cubicBezTo>
                <a:cubicBezTo>
                  <a:pt x="20233" y="12906"/>
                  <a:pt x="19590" y="11799"/>
                  <a:pt x="19665" y="11930"/>
                </a:cubicBezTo>
                <a:cubicBezTo>
                  <a:pt x="19641" y="11888"/>
                  <a:pt x="19672" y="11838"/>
                  <a:pt x="19730" y="11827"/>
                </a:cubicBezTo>
                <a:cubicBezTo>
                  <a:pt x="19792" y="11816"/>
                  <a:pt x="19854" y="11805"/>
                  <a:pt x="19912" y="11794"/>
                </a:cubicBezTo>
                <a:cubicBezTo>
                  <a:pt x="20034" y="11770"/>
                  <a:pt x="20088" y="11659"/>
                  <a:pt x="20019" y="11577"/>
                </a:cubicBezTo>
                <a:cubicBezTo>
                  <a:pt x="19858" y="11385"/>
                  <a:pt x="19714" y="11115"/>
                  <a:pt x="19627" y="10931"/>
                </a:cubicBezTo>
                <a:cubicBezTo>
                  <a:pt x="19578" y="10827"/>
                  <a:pt x="19638" y="10711"/>
                  <a:pt x="19766" y="10665"/>
                </a:cubicBezTo>
                <a:cubicBezTo>
                  <a:pt x="19938" y="10603"/>
                  <a:pt x="19977" y="10436"/>
                  <a:pt x="19863" y="10330"/>
                </a:cubicBezTo>
                <a:cubicBezTo>
                  <a:pt x="19182" y="9701"/>
                  <a:pt x="18378" y="8704"/>
                  <a:pt x="17510" y="8481"/>
                </a:cubicBezTo>
                <a:cubicBezTo>
                  <a:pt x="17147" y="8389"/>
                  <a:pt x="16917" y="8431"/>
                  <a:pt x="16757" y="8515"/>
                </a:cubicBezTo>
                <a:cubicBezTo>
                  <a:pt x="16321" y="7999"/>
                  <a:pt x="15435" y="7679"/>
                  <a:pt x="13662" y="7531"/>
                </a:cubicBezTo>
                <a:close/>
              </a:path>
            </a:pathLst>
          </a:custGeom>
          <a:solidFill>
            <a:schemeClr val="accent6">
              <a:hueOff val="-177992"/>
              <a:satOff val="-3994"/>
              <a:lumOff val="-8890"/>
            </a:schemeClr>
          </a:solidFill>
          <a:ln w="12700">
            <a:miter lim="400000"/>
          </a:ln>
        </p:spPr>
        <p:txBody>
          <a:bodyPr lIns="50800" tIns="50800" rIns="50800" bIns="50800" anchor="ctr"/>
          <a:lstStyle/>
          <a:p>
            <a:pPr>
              <a:defRPr sz="3200" b="1">
                <a:solidFill>
                  <a:srgbClr val="FFFFFF"/>
                </a:solidFill>
              </a:defRPr>
            </a:pPr>
            <a:endParaRPr/>
          </a:p>
        </p:txBody>
      </p:sp>
      <p:sp>
        <p:nvSpPr>
          <p:cNvPr id="304" name="Jammern…"/>
          <p:cNvSpPr txBox="1"/>
          <p:nvPr/>
        </p:nvSpPr>
        <p:spPr>
          <a:xfrm rot="1948654">
            <a:off x="12990408" y="7436823"/>
            <a:ext cx="2769989" cy="12105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sz="3600" dirty="0" err="1"/>
              <a:t>Jammern</a:t>
            </a:r>
            <a:endParaRPr sz="3600" dirty="0"/>
          </a:p>
          <a:p>
            <a:r>
              <a:rPr sz="3600" dirty="0" err="1"/>
              <a:t>Opferhaltung</a:t>
            </a:r>
            <a:endParaRPr sz="3600" dirty="0"/>
          </a:p>
        </p:txBody>
      </p:sp>
      <p:sp>
        <p:nvSpPr>
          <p:cNvPr id="305" name="Käfer"/>
          <p:cNvSpPr/>
          <p:nvPr/>
        </p:nvSpPr>
        <p:spPr>
          <a:xfrm rot="12611579">
            <a:off x="16980080" y="860445"/>
            <a:ext cx="3197556" cy="4083876"/>
          </a:xfrm>
          <a:custGeom>
            <a:avLst/>
            <a:gdLst/>
            <a:ahLst/>
            <a:cxnLst>
              <a:cxn ang="0">
                <a:pos x="wd2" y="hd2"/>
              </a:cxn>
              <a:cxn ang="5400000">
                <a:pos x="wd2" y="hd2"/>
              </a:cxn>
              <a:cxn ang="10800000">
                <a:pos x="wd2" y="hd2"/>
              </a:cxn>
              <a:cxn ang="16200000">
                <a:pos x="wd2" y="hd2"/>
              </a:cxn>
            </a:cxnLst>
            <a:rect l="0" t="0" r="r" b="b"/>
            <a:pathLst>
              <a:path w="21494" h="21532" extrusionOk="0">
                <a:moveTo>
                  <a:pt x="9434" y="8"/>
                </a:moveTo>
                <a:cubicBezTo>
                  <a:pt x="8677" y="293"/>
                  <a:pt x="8721" y="889"/>
                  <a:pt x="8896" y="1345"/>
                </a:cubicBezTo>
                <a:lnTo>
                  <a:pt x="8686" y="1480"/>
                </a:lnTo>
                <a:cubicBezTo>
                  <a:pt x="8252" y="1191"/>
                  <a:pt x="7014" y="1410"/>
                  <a:pt x="6700" y="950"/>
                </a:cubicBezTo>
                <a:cubicBezTo>
                  <a:pt x="6784" y="529"/>
                  <a:pt x="6305" y="48"/>
                  <a:pt x="5833" y="243"/>
                </a:cubicBezTo>
                <a:cubicBezTo>
                  <a:pt x="5361" y="438"/>
                  <a:pt x="5782" y="1209"/>
                  <a:pt x="6835" y="1400"/>
                </a:cubicBezTo>
                <a:cubicBezTo>
                  <a:pt x="7544" y="1529"/>
                  <a:pt x="7866" y="1490"/>
                  <a:pt x="8220" y="1779"/>
                </a:cubicBezTo>
                <a:cubicBezTo>
                  <a:pt x="7936" y="1982"/>
                  <a:pt x="7921" y="2333"/>
                  <a:pt x="8197" y="2549"/>
                </a:cubicBezTo>
                <a:lnTo>
                  <a:pt x="8529" y="2810"/>
                </a:lnTo>
                <a:cubicBezTo>
                  <a:pt x="6742" y="3298"/>
                  <a:pt x="5379" y="4359"/>
                  <a:pt x="4926" y="5660"/>
                </a:cubicBezTo>
                <a:cubicBezTo>
                  <a:pt x="4728" y="5287"/>
                  <a:pt x="4509" y="4618"/>
                  <a:pt x="4613" y="3513"/>
                </a:cubicBezTo>
                <a:cubicBezTo>
                  <a:pt x="4626" y="3375"/>
                  <a:pt x="4503" y="3251"/>
                  <a:pt x="4330" y="3227"/>
                </a:cubicBezTo>
                <a:cubicBezTo>
                  <a:pt x="4186" y="3208"/>
                  <a:pt x="4057" y="3222"/>
                  <a:pt x="4029" y="3110"/>
                </a:cubicBezTo>
                <a:cubicBezTo>
                  <a:pt x="3842" y="2356"/>
                  <a:pt x="3276" y="1322"/>
                  <a:pt x="3023" y="1173"/>
                </a:cubicBezTo>
                <a:cubicBezTo>
                  <a:pt x="2660" y="960"/>
                  <a:pt x="2194" y="1338"/>
                  <a:pt x="2489" y="1619"/>
                </a:cubicBezTo>
                <a:cubicBezTo>
                  <a:pt x="2718" y="1837"/>
                  <a:pt x="3243" y="2453"/>
                  <a:pt x="3551" y="3145"/>
                </a:cubicBezTo>
                <a:cubicBezTo>
                  <a:pt x="3621" y="3303"/>
                  <a:pt x="3124" y="3157"/>
                  <a:pt x="3062" y="3475"/>
                </a:cubicBezTo>
                <a:cubicBezTo>
                  <a:pt x="2973" y="3930"/>
                  <a:pt x="3288" y="4084"/>
                  <a:pt x="3032" y="4208"/>
                </a:cubicBezTo>
                <a:cubicBezTo>
                  <a:pt x="2815" y="4315"/>
                  <a:pt x="2833" y="4568"/>
                  <a:pt x="3064" y="4654"/>
                </a:cubicBezTo>
                <a:cubicBezTo>
                  <a:pt x="3862" y="4953"/>
                  <a:pt x="3718" y="6102"/>
                  <a:pt x="4763" y="6648"/>
                </a:cubicBezTo>
                <a:cubicBezTo>
                  <a:pt x="4765" y="6783"/>
                  <a:pt x="4776" y="6917"/>
                  <a:pt x="4797" y="7050"/>
                </a:cubicBezTo>
                <a:cubicBezTo>
                  <a:pt x="4845" y="7358"/>
                  <a:pt x="5242" y="7555"/>
                  <a:pt x="5612" y="7445"/>
                </a:cubicBezTo>
                <a:cubicBezTo>
                  <a:pt x="7081" y="7008"/>
                  <a:pt x="8847" y="6902"/>
                  <a:pt x="10747" y="6902"/>
                </a:cubicBezTo>
                <a:cubicBezTo>
                  <a:pt x="12640" y="6902"/>
                  <a:pt x="14400" y="7006"/>
                  <a:pt x="15865" y="7438"/>
                </a:cubicBezTo>
                <a:cubicBezTo>
                  <a:pt x="16241" y="7549"/>
                  <a:pt x="16651" y="7354"/>
                  <a:pt x="16699" y="7041"/>
                </a:cubicBezTo>
                <a:cubicBezTo>
                  <a:pt x="16719" y="6912"/>
                  <a:pt x="16729" y="6780"/>
                  <a:pt x="16731" y="6648"/>
                </a:cubicBezTo>
                <a:cubicBezTo>
                  <a:pt x="17765" y="6108"/>
                  <a:pt x="17638" y="4951"/>
                  <a:pt x="18430" y="4654"/>
                </a:cubicBezTo>
                <a:cubicBezTo>
                  <a:pt x="18655" y="4570"/>
                  <a:pt x="18691" y="4316"/>
                  <a:pt x="18451" y="4202"/>
                </a:cubicBezTo>
                <a:cubicBezTo>
                  <a:pt x="18216" y="4089"/>
                  <a:pt x="18519" y="3920"/>
                  <a:pt x="18432" y="3475"/>
                </a:cubicBezTo>
                <a:cubicBezTo>
                  <a:pt x="18370" y="3157"/>
                  <a:pt x="17872" y="3304"/>
                  <a:pt x="17943" y="3145"/>
                </a:cubicBezTo>
                <a:cubicBezTo>
                  <a:pt x="18205" y="2555"/>
                  <a:pt x="18682" y="1927"/>
                  <a:pt x="19005" y="1619"/>
                </a:cubicBezTo>
                <a:cubicBezTo>
                  <a:pt x="19358" y="1278"/>
                  <a:pt x="18661" y="893"/>
                  <a:pt x="18368" y="1263"/>
                </a:cubicBezTo>
                <a:cubicBezTo>
                  <a:pt x="18015" y="1710"/>
                  <a:pt x="17631" y="2439"/>
                  <a:pt x="17465" y="3110"/>
                </a:cubicBezTo>
                <a:cubicBezTo>
                  <a:pt x="17437" y="3223"/>
                  <a:pt x="17306" y="3209"/>
                  <a:pt x="17164" y="3227"/>
                </a:cubicBezTo>
                <a:cubicBezTo>
                  <a:pt x="16991" y="3251"/>
                  <a:pt x="16870" y="3375"/>
                  <a:pt x="16883" y="3513"/>
                </a:cubicBezTo>
                <a:cubicBezTo>
                  <a:pt x="16987" y="4618"/>
                  <a:pt x="16766" y="5287"/>
                  <a:pt x="16568" y="5660"/>
                </a:cubicBezTo>
                <a:cubicBezTo>
                  <a:pt x="16115" y="4359"/>
                  <a:pt x="14752" y="3298"/>
                  <a:pt x="12965" y="2810"/>
                </a:cubicBezTo>
                <a:lnTo>
                  <a:pt x="13297" y="2549"/>
                </a:lnTo>
                <a:cubicBezTo>
                  <a:pt x="13573" y="2333"/>
                  <a:pt x="13558" y="1982"/>
                  <a:pt x="13274" y="1779"/>
                </a:cubicBezTo>
                <a:cubicBezTo>
                  <a:pt x="13626" y="1490"/>
                  <a:pt x="13949" y="1530"/>
                  <a:pt x="14659" y="1400"/>
                </a:cubicBezTo>
                <a:cubicBezTo>
                  <a:pt x="15712" y="1209"/>
                  <a:pt x="16133" y="439"/>
                  <a:pt x="15661" y="243"/>
                </a:cubicBezTo>
                <a:cubicBezTo>
                  <a:pt x="15189" y="48"/>
                  <a:pt x="14710" y="529"/>
                  <a:pt x="14794" y="950"/>
                </a:cubicBezTo>
                <a:cubicBezTo>
                  <a:pt x="14480" y="1410"/>
                  <a:pt x="13242" y="1191"/>
                  <a:pt x="12808" y="1480"/>
                </a:cubicBezTo>
                <a:lnTo>
                  <a:pt x="12598" y="1345"/>
                </a:lnTo>
                <a:cubicBezTo>
                  <a:pt x="12773" y="889"/>
                  <a:pt x="12817" y="293"/>
                  <a:pt x="12060" y="8"/>
                </a:cubicBezTo>
                <a:cubicBezTo>
                  <a:pt x="11987" y="-20"/>
                  <a:pt x="11909" y="36"/>
                  <a:pt x="11940" y="95"/>
                </a:cubicBezTo>
                <a:cubicBezTo>
                  <a:pt x="12073" y="351"/>
                  <a:pt x="12002" y="624"/>
                  <a:pt x="11837" y="860"/>
                </a:cubicBezTo>
                <a:cubicBezTo>
                  <a:pt x="11190" y="484"/>
                  <a:pt x="10306" y="484"/>
                  <a:pt x="9660" y="860"/>
                </a:cubicBezTo>
                <a:cubicBezTo>
                  <a:pt x="9494" y="624"/>
                  <a:pt x="9421" y="351"/>
                  <a:pt x="9554" y="95"/>
                </a:cubicBezTo>
                <a:cubicBezTo>
                  <a:pt x="9585" y="36"/>
                  <a:pt x="9507" y="-20"/>
                  <a:pt x="9434" y="8"/>
                </a:cubicBezTo>
                <a:close/>
                <a:moveTo>
                  <a:pt x="10747" y="7403"/>
                </a:moveTo>
                <a:cubicBezTo>
                  <a:pt x="10120" y="7403"/>
                  <a:pt x="9420" y="7413"/>
                  <a:pt x="8705" y="7459"/>
                </a:cubicBezTo>
                <a:cubicBezTo>
                  <a:pt x="8643" y="7462"/>
                  <a:pt x="8596" y="7508"/>
                  <a:pt x="8604" y="7556"/>
                </a:cubicBezTo>
                <a:cubicBezTo>
                  <a:pt x="8784" y="8574"/>
                  <a:pt x="9507" y="9510"/>
                  <a:pt x="10588" y="10095"/>
                </a:cubicBezTo>
                <a:cubicBezTo>
                  <a:pt x="10684" y="10146"/>
                  <a:pt x="10810" y="10146"/>
                  <a:pt x="10906" y="10095"/>
                </a:cubicBezTo>
                <a:cubicBezTo>
                  <a:pt x="11987" y="9510"/>
                  <a:pt x="12710" y="8574"/>
                  <a:pt x="12890" y="7556"/>
                </a:cubicBezTo>
                <a:cubicBezTo>
                  <a:pt x="12898" y="7508"/>
                  <a:pt x="12851" y="7462"/>
                  <a:pt x="12789" y="7459"/>
                </a:cubicBezTo>
                <a:cubicBezTo>
                  <a:pt x="12074" y="7413"/>
                  <a:pt x="11374" y="7403"/>
                  <a:pt x="10747" y="7403"/>
                </a:cubicBezTo>
                <a:close/>
                <a:moveTo>
                  <a:pt x="7832" y="7531"/>
                </a:moveTo>
                <a:cubicBezTo>
                  <a:pt x="6059" y="7679"/>
                  <a:pt x="5173" y="7999"/>
                  <a:pt x="4737" y="8515"/>
                </a:cubicBezTo>
                <a:cubicBezTo>
                  <a:pt x="4577" y="8431"/>
                  <a:pt x="4349" y="8389"/>
                  <a:pt x="3986" y="8481"/>
                </a:cubicBezTo>
                <a:cubicBezTo>
                  <a:pt x="3118" y="8704"/>
                  <a:pt x="2312" y="9701"/>
                  <a:pt x="1631" y="10330"/>
                </a:cubicBezTo>
                <a:cubicBezTo>
                  <a:pt x="1517" y="10436"/>
                  <a:pt x="1556" y="10603"/>
                  <a:pt x="1728" y="10665"/>
                </a:cubicBezTo>
                <a:cubicBezTo>
                  <a:pt x="1856" y="10711"/>
                  <a:pt x="1916" y="10827"/>
                  <a:pt x="1867" y="10931"/>
                </a:cubicBezTo>
                <a:cubicBezTo>
                  <a:pt x="1780" y="11115"/>
                  <a:pt x="1636" y="11385"/>
                  <a:pt x="1475" y="11577"/>
                </a:cubicBezTo>
                <a:cubicBezTo>
                  <a:pt x="1406" y="11659"/>
                  <a:pt x="1460" y="11770"/>
                  <a:pt x="1582" y="11794"/>
                </a:cubicBezTo>
                <a:cubicBezTo>
                  <a:pt x="1640" y="11805"/>
                  <a:pt x="1702" y="11816"/>
                  <a:pt x="1764" y="11827"/>
                </a:cubicBezTo>
                <a:cubicBezTo>
                  <a:pt x="1822" y="11838"/>
                  <a:pt x="1853" y="11888"/>
                  <a:pt x="1829" y="11930"/>
                </a:cubicBezTo>
                <a:cubicBezTo>
                  <a:pt x="1904" y="11799"/>
                  <a:pt x="1261" y="12906"/>
                  <a:pt x="147" y="13609"/>
                </a:cubicBezTo>
                <a:cubicBezTo>
                  <a:pt x="-35" y="13724"/>
                  <a:pt x="-53" y="13938"/>
                  <a:pt x="119" y="14070"/>
                </a:cubicBezTo>
                <a:cubicBezTo>
                  <a:pt x="267" y="14183"/>
                  <a:pt x="518" y="14191"/>
                  <a:pt x="677" y="14062"/>
                </a:cubicBezTo>
                <a:cubicBezTo>
                  <a:pt x="1292" y="13537"/>
                  <a:pt x="1828" y="12870"/>
                  <a:pt x="2208" y="12051"/>
                </a:cubicBezTo>
                <a:cubicBezTo>
                  <a:pt x="2272" y="11886"/>
                  <a:pt x="2255" y="11913"/>
                  <a:pt x="2599" y="11964"/>
                </a:cubicBezTo>
                <a:cubicBezTo>
                  <a:pt x="2703" y="11979"/>
                  <a:pt x="2801" y="11920"/>
                  <a:pt x="2811" y="11838"/>
                </a:cubicBezTo>
                <a:cubicBezTo>
                  <a:pt x="2864" y="11395"/>
                  <a:pt x="3119" y="10131"/>
                  <a:pt x="4342" y="9748"/>
                </a:cubicBezTo>
                <a:cubicBezTo>
                  <a:pt x="4332" y="9989"/>
                  <a:pt x="4372" y="11919"/>
                  <a:pt x="4415" y="12297"/>
                </a:cubicBezTo>
                <a:cubicBezTo>
                  <a:pt x="3729" y="12366"/>
                  <a:pt x="2575" y="12608"/>
                  <a:pt x="2654" y="13417"/>
                </a:cubicBezTo>
                <a:cubicBezTo>
                  <a:pt x="2756" y="14452"/>
                  <a:pt x="3247" y="16129"/>
                  <a:pt x="3173" y="16987"/>
                </a:cubicBezTo>
                <a:cubicBezTo>
                  <a:pt x="3166" y="17069"/>
                  <a:pt x="3280" y="17123"/>
                  <a:pt x="3367" y="17076"/>
                </a:cubicBezTo>
                <a:lnTo>
                  <a:pt x="3369" y="17075"/>
                </a:lnTo>
                <a:cubicBezTo>
                  <a:pt x="3448" y="17032"/>
                  <a:pt x="3556" y="17074"/>
                  <a:pt x="3564" y="17149"/>
                </a:cubicBezTo>
                <a:cubicBezTo>
                  <a:pt x="3587" y="17372"/>
                  <a:pt x="3621" y="17774"/>
                  <a:pt x="3605" y="18096"/>
                </a:cubicBezTo>
                <a:cubicBezTo>
                  <a:pt x="3597" y="18259"/>
                  <a:pt x="3819" y="18365"/>
                  <a:pt x="4001" y="18286"/>
                </a:cubicBezTo>
                <a:cubicBezTo>
                  <a:pt x="4076" y="18254"/>
                  <a:pt x="4155" y="18220"/>
                  <a:pt x="4235" y="18185"/>
                </a:cubicBezTo>
                <a:cubicBezTo>
                  <a:pt x="4268" y="18171"/>
                  <a:pt x="4307" y="18186"/>
                  <a:pt x="4312" y="18215"/>
                </a:cubicBezTo>
                <a:cubicBezTo>
                  <a:pt x="4408" y="18705"/>
                  <a:pt x="4357" y="19226"/>
                  <a:pt x="4321" y="19405"/>
                </a:cubicBezTo>
                <a:cubicBezTo>
                  <a:pt x="4186" y="20252"/>
                  <a:pt x="3775" y="20901"/>
                  <a:pt x="3693" y="21006"/>
                </a:cubicBezTo>
                <a:cubicBezTo>
                  <a:pt x="3555" y="21182"/>
                  <a:pt x="3641" y="21416"/>
                  <a:pt x="3888" y="21504"/>
                </a:cubicBezTo>
                <a:cubicBezTo>
                  <a:pt x="4100" y="21580"/>
                  <a:pt x="4367" y="21497"/>
                  <a:pt x="4473" y="21334"/>
                </a:cubicBezTo>
                <a:cubicBezTo>
                  <a:pt x="4858" y="20749"/>
                  <a:pt x="5211" y="19437"/>
                  <a:pt x="5012" y="18501"/>
                </a:cubicBezTo>
                <a:cubicBezTo>
                  <a:pt x="4911" y="17772"/>
                  <a:pt x="4666" y="17995"/>
                  <a:pt x="5295" y="17707"/>
                </a:cubicBezTo>
                <a:cubicBezTo>
                  <a:pt x="5424" y="17648"/>
                  <a:pt x="5466" y="17518"/>
                  <a:pt x="5389" y="17418"/>
                </a:cubicBezTo>
                <a:cubicBezTo>
                  <a:pt x="4973" y="16876"/>
                  <a:pt x="3785" y="15227"/>
                  <a:pt x="3708" y="13989"/>
                </a:cubicBezTo>
                <a:cubicBezTo>
                  <a:pt x="3687" y="13665"/>
                  <a:pt x="4098" y="13503"/>
                  <a:pt x="4675" y="13434"/>
                </a:cubicBezTo>
                <a:cubicBezTo>
                  <a:pt x="5435" y="15619"/>
                  <a:pt x="7588" y="17242"/>
                  <a:pt x="10189" y="17446"/>
                </a:cubicBezTo>
                <a:cubicBezTo>
                  <a:pt x="10308" y="17456"/>
                  <a:pt x="10412" y="17384"/>
                  <a:pt x="10412" y="17290"/>
                </a:cubicBezTo>
                <a:lnTo>
                  <a:pt x="10412" y="10768"/>
                </a:lnTo>
                <a:cubicBezTo>
                  <a:pt x="10412" y="10685"/>
                  <a:pt x="10361" y="10608"/>
                  <a:pt x="10273" y="10562"/>
                </a:cubicBezTo>
                <a:cubicBezTo>
                  <a:pt x="8978" y="9884"/>
                  <a:pt x="8133" y="8809"/>
                  <a:pt x="7944" y="7602"/>
                </a:cubicBezTo>
                <a:cubicBezTo>
                  <a:pt x="7937" y="7559"/>
                  <a:pt x="7887" y="7526"/>
                  <a:pt x="7832" y="7531"/>
                </a:cubicBezTo>
                <a:close/>
                <a:moveTo>
                  <a:pt x="13662" y="7531"/>
                </a:moveTo>
                <a:cubicBezTo>
                  <a:pt x="13607" y="7526"/>
                  <a:pt x="13557" y="7559"/>
                  <a:pt x="13550" y="7602"/>
                </a:cubicBezTo>
                <a:cubicBezTo>
                  <a:pt x="13361" y="8809"/>
                  <a:pt x="12516" y="9884"/>
                  <a:pt x="11221" y="10562"/>
                </a:cubicBezTo>
                <a:cubicBezTo>
                  <a:pt x="11133" y="10608"/>
                  <a:pt x="11082" y="10685"/>
                  <a:pt x="11082" y="10768"/>
                </a:cubicBezTo>
                <a:lnTo>
                  <a:pt x="11082" y="17290"/>
                </a:lnTo>
                <a:cubicBezTo>
                  <a:pt x="11082" y="17384"/>
                  <a:pt x="11186" y="17456"/>
                  <a:pt x="11305" y="17446"/>
                </a:cubicBezTo>
                <a:cubicBezTo>
                  <a:pt x="13906" y="17242"/>
                  <a:pt x="16059" y="15619"/>
                  <a:pt x="16819" y="13434"/>
                </a:cubicBezTo>
                <a:cubicBezTo>
                  <a:pt x="17396" y="13503"/>
                  <a:pt x="17807" y="13665"/>
                  <a:pt x="17786" y="13989"/>
                </a:cubicBezTo>
                <a:cubicBezTo>
                  <a:pt x="17709" y="15227"/>
                  <a:pt x="16521" y="16876"/>
                  <a:pt x="16105" y="17418"/>
                </a:cubicBezTo>
                <a:cubicBezTo>
                  <a:pt x="16028" y="17518"/>
                  <a:pt x="16070" y="17648"/>
                  <a:pt x="16199" y="17707"/>
                </a:cubicBezTo>
                <a:cubicBezTo>
                  <a:pt x="16828" y="17995"/>
                  <a:pt x="16583" y="17772"/>
                  <a:pt x="16482" y="18501"/>
                </a:cubicBezTo>
                <a:cubicBezTo>
                  <a:pt x="16283" y="19437"/>
                  <a:pt x="16639" y="20749"/>
                  <a:pt x="17023" y="21334"/>
                </a:cubicBezTo>
                <a:cubicBezTo>
                  <a:pt x="17130" y="21497"/>
                  <a:pt x="17394" y="21580"/>
                  <a:pt x="17606" y="21504"/>
                </a:cubicBezTo>
                <a:cubicBezTo>
                  <a:pt x="17853" y="21416"/>
                  <a:pt x="17939" y="21182"/>
                  <a:pt x="17801" y="21006"/>
                </a:cubicBezTo>
                <a:cubicBezTo>
                  <a:pt x="17719" y="20901"/>
                  <a:pt x="17308" y="20252"/>
                  <a:pt x="17173" y="19405"/>
                </a:cubicBezTo>
                <a:cubicBezTo>
                  <a:pt x="17137" y="19226"/>
                  <a:pt x="17086" y="18705"/>
                  <a:pt x="17182" y="18215"/>
                </a:cubicBezTo>
                <a:cubicBezTo>
                  <a:pt x="17187" y="18186"/>
                  <a:pt x="17226" y="18171"/>
                  <a:pt x="17259" y="18185"/>
                </a:cubicBezTo>
                <a:cubicBezTo>
                  <a:pt x="17339" y="18220"/>
                  <a:pt x="17418" y="18254"/>
                  <a:pt x="17493" y="18286"/>
                </a:cubicBezTo>
                <a:cubicBezTo>
                  <a:pt x="17675" y="18365"/>
                  <a:pt x="17900" y="18259"/>
                  <a:pt x="17892" y="18096"/>
                </a:cubicBezTo>
                <a:cubicBezTo>
                  <a:pt x="17875" y="17774"/>
                  <a:pt x="17907" y="17372"/>
                  <a:pt x="17930" y="17149"/>
                </a:cubicBezTo>
                <a:cubicBezTo>
                  <a:pt x="17938" y="17074"/>
                  <a:pt x="18046" y="17032"/>
                  <a:pt x="18125" y="17075"/>
                </a:cubicBezTo>
                <a:lnTo>
                  <a:pt x="18127" y="17076"/>
                </a:lnTo>
                <a:cubicBezTo>
                  <a:pt x="18214" y="17123"/>
                  <a:pt x="18328" y="17069"/>
                  <a:pt x="18321" y="16987"/>
                </a:cubicBezTo>
                <a:cubicBezTo>
                  <a:pt x="18247" y="16129"/>
                  <a:pt x="18738" y="14452"/>
                  <a:pt x="18840" y="13417"/>
                </a:cubicBezTo>
                <a:cubicBezTo>
                  <a:pt x="18919" y="12608"/>
                  <a:pt x="17765" y="12366"/>
                  <a:pt x="17079" y="12297"/>
                </a:cubicBezTo>
                <a:cubicBezTo>
                  <a:pt x="17122" y="11919"/>
                  <a:pt x="17162" y="9989"/>
                  <a:pt x="17152" y="9748"/>
                </a:cubicBezTo>
                <a:cubicBezTo>
                  <a:pt x="18375" y="10131"/>
                  <a:pt x="18630" y="11395"/>
                  <a:pt x="18683" y="11838"/>
                </a:cubicBezTo>
                <a:cubicBezTo>
                  <a:pt x="18693" y="11920"/>
                  <a:pt x="18791" y="11979"/>
                  <a:pt x="18895" y="11964"/>
                </a:cubicBezTo>
                <a:cubicBezTo>
                  <a:pt x="19239" y="11913"/>
                  <a:pt x="19222" y="11886"/>
                  <a:pt x="19286" y="12051"/>
                </a:cubicBezTo>
                <a:cubicBezTo>
                  <a:pt x="19666" y="12870"/>
                  <a:pt x="20202" y="13537"/>
                  <a:pt x="20817" y="14062"/>
                </a:cubicBezTo>
                <a:cubicBezTo>
                  <a:pt x="20976" y="14191"/>
                  <a:pt x="21227" y="14183"/>
                  <a:pt x="21375" y="14070"/>
                </a:cubicBezTo>
                <a:cubicBezTo>
                  <a:pt x="21547" y="13938"/>
                  <a:pt x="21529" y="13724"/>
                  <a:pt x="21347" y="13609"/>
                </a:cubicBezTo>
                <a:cubicBezTo>
                  <a:pt x="20233" y="12906"/>
                  <a:pt x="19590" y="11799"/>
                  <a:pt x="19665" y="11930"/>
                </a:cubicBezTo>
                <a:cubicBezTo>
                  <a:pt x="19641" y="11888"/>
                  <a:pt x="19672" y="11838"/>
                  <a:pt x="19730" y="11827"/>
                </a:cubicBezTo>
                <a:cubicBezTo>
                  <a:pt x="19792" y="11816"/>
                  <a:pt x="19854" y="11805"/>
                  <a:pt x="19912" y="11794"/>
                </a:cubicBezTo>
                <a:cubicBezTo>
                  <a:pt x="20034" y="11770"/>
                  <a:pt x="20088" y="11659"/>
                  <a:pt x="20019" y="11577"/>
                </a:cubicBezTo>
                <a:cubicBezTo>
                  <a:pt x="19858" y="11385"/>
                  <a:pt x="19714" y="11115"/>
                  <a:pt x="19627" y="10931"/>
                </a:cubicBezTo>
                <a:cubicBezTo>
                  <a:pt x="19578" y="10827"/>
                  <a:pt x="19638" y="10711"/>
                  <a:pt x="19766" y="10665"/>
                </a:cubicBezTo>
                <a:cubicBezTo>
                  <a:pt x="19938" y="10603"/>
                  <a:pt x="19977" y="10436"/>
                  <a:pt x="19863" y="10330"/>
                </a:cubicBezTo>
                <a:cubicBezTo>
                  <a:pt x="19182" y="9701"/>
                  <a:pt x="18378" y="8704"/>
                  <a:pt x="17510" y="8481"/>
                </a:cubicBezTo>
                <a:cubicBezTo>
                  <a:pt x="17147" y="8389"/>
                  <a:pt x="16917" y="8431"/>
                  <a:pt x="16757" y="8515"/>
                </a:cubicBezTo>
                <a:cubicBezTo>
                  <a:pt x="16321" y="7999"/>
                  <a:pt x="15435" y="7679"/>
                  <a:pt x="13662" y="7531"/>
                </a:cubicBezTo>
                <a:close/>
              </a:path>
            </a:pathLst>
          </a:custGeom>
          <a:solidFill>
            <a:schemeClr val="accent6">
              <a:hueOff val="-177992"/>
              <a:satOff val="-3994"/>
              <a:lumOff val="-8890"/>
            </a:schemeClr>
          </a:solidFill>
          <a:ln w="12700">
            <a:miter lim="400000"/>
          </a:ln>
        </p:spPr>
        <p:txBody>
          <a:bodyPr lIns="50800" tIns="50800" rIns="50800" bIns="50800" anchor="ctr"/>
          <a:lstStyle/>
          <a:p>
            <a:pPr>
              <a:defRPr sz="3200" b="1">
                <a:solidFill>
                  <a:srgbClr val="FFFFFF"/>
                </a:solidFill>
              </a:defRPr>
            </a:pPr>
            <a:endParaRPr/>
          </a:p>
        </p:txBody>
      </p:sp>
      <p:sp>
        <p:nvSpPr>
          <p:cNvPr id="306" name="Egoistisches…"/>
          <p:cNvSpPr txBox="1"/>
          <p:nvPr/>
        </p:nvSpPr>
        <p:spPr>
          <a:xfrm rot="18011580">
            <a:off x="17151581" y="2204563"/>
            <a:ext cx="2693045" cy="12105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sz="3600" err="1"/>
              <a:t>Egoistisches</a:t>
            </a:r>
            <a:endParaRPr sz="3600"/>
          </a:p>
          <a:p>
            <a:r>
              <a:rPr sz="3600" err="1"/>
              <a:t>Verhalten</a:t>
            </a:r>
            <a:endParaRPr sz="3600"/>
          </a:p>
        </p:txBody>
      </p:sp>
      <p:sp>
        <p:nvSpPr>
          <p:cNvPr id="307" name="Käfer"/>
          <p:cNvSpPr/>
          <p:nvPr/>
        </p:nvSpPr>
        <p:spPr>
          <a:xfrm rot="17700000" flipH="1">
            <a:off x="17277099" y="9699556"/>
            <a:ext cx="3197556" cy="4083876"/>
          </a:xfrm>
          <a:custGeom>
            <a:avLst/>
            <a:gdLst/>
            <a:ahLst/>
            <a:cxnLst>
              <a:cxn ang="0">
                <a:pos x="wd2" y="hd2"/>
              </a:cxn>
              <a:cxn ang="5400000">
                <a:pos x="wd2" y="hd2"/>
              </a:cxn>
              <a:cxn ang="10800000">
                <a:pos x="wd2" y="hd2"/>
              </a:cxn>
              <a:cxn ang="16200000">
                <a:pos x="wd2" y="hd2"/>
              </a:cxn>
            </a:cxnLst>
            <a:rect l="0" t="0" r="r" b="b"/>
            <a:pathLst>
              <a:path w="21494" h="21532" extrusionOk="0">
                <a:moveTo>
                  <a:pt x="9434" y="8"/>
                </a:moveTo>
                <a:cubicBezTo>
                  <a:pt x="8677" y="293"/>
                  <a:pt x="8721" y="889"/>
                  <a:pt x="8896" y="1345"/>
                </a:cubicBezTo>
                <a:lnTo>
                  <a:pt x="8686" y="1480"/>
                </a:lnTo>
                <a:cubicBezTo>
                  <a:pt x="8252" y="1191"/>
                  <a:pt x="7014" y="1410"/>
                  <a:pt x="6700" y="950"/>
                </a:cubicBezTo>
                <a:cubicBezTo>
                  <a:pt x="6784" y="529"/>
                  <a:pt x="6305" y="48"/>
                  <a:pt x="5833" y="243"/>
                </a:cubicBezTo>
                <a:cubicBezTo>
                  <a:pt x="5361" y="438"/>
                  <a:pt x="5782" y="1209"/>
                  <a:pt x="6835" y="1400"/>
                </a:cubicBezTo>
                <a:cubicBezTo>
                  <a:pt x="7544" y="1529"/>
                  <a:pt x="7866" y="1490"/>
                  <a:pt x="8220" y="1779"/>
                </a:cubicBezTo>
                <a:cubicBezTo>
                  <a:pt x="7936" y="1982"/>
                  <a:pt x="7921" y="2333"/>
                  <a:pt x="8197" y="2549"/>
                </a:cubicBezTo>
                <a:lnTo>
                  <a:pt x="8529" y="2810"/>
                </a:lnTo>
                <a:cubicBezTo>
                  <a:pt x="6742" y="3298"/>
                  <a:pt x="5379" y="4359"/>
                  <a:pt x="4926" y="5660"/>
                </a:cubicBezTo>
                <a:cubicBezTo>
                  <a:pt x="4728" y="5287"/>
                  <a:pt x="4509" y="4618"/>
                  <a:pt x="4613" y="3513"/>
                </a:cubicBezTo>
                <a:cubicBezTo>
                  <a:pt x="4626" y="3375"/>
                  <a:pt x="4503" y="3251"/>
                  <a:pt x="4330" y="3227"/>
                </a:cubicBezTo>
                <a:cubicBezTo>
                  <a:pt x="4186" y="3208"/>
                  <a:pt x="4057" y="3222"/>
                  <a:pt x="4029" y="3110"/>
                </a:cubicBezTo>
                <a:cubicBezTo>
                  <a:pt x="3842" y="2356"/>
                  <a:pt x="3276" y="1322"/>
                  <a:pt x="3023" y="1173"/>
                </a:cubicBezTo>
                <a:cubicBezTo>
                  <a:pt x="2660" y="960"/>
                  <a:pt x="2194" y="1338"/>
                  <a:pt x="2489" y="1619"/>
                </a:cubicBezTo>
                <a:cubicBezTo>
                  <a:pt x="2718" y="1837"/>
                  <a:pt x="3243" y="2453"/>
                  <a:pt x="3551" y="3145"/>
                </a:cubicBezTo>
                <a:cubicBezTo>
                  <a:pt x="3621" y="3303"/>
                  <a:pt x="3124" y="3157"/>
                  <a:pt x="3062" y="3475"/>
                </a:cubicBezTo>
                <a:cubicBezTo>
                  <a:pt x="2973" y="3930"/>
                  <a:pt x="3288" y="4084"/>
                  <a:pt x="3032" y="4208"/>
                </a:cubicBezTo>
                <a:cubicBezTo>
                  <a:pt x="2815" y="4315"/>
                  <a:pt x="2833" y="4568"/>
                  <a:pt x="3064" y="4654"/>
                </a:cubicBezTo>
                <a:cubicBezTo>
                  <a:pt x="3862" y="4953"/>
                  <a:pt x="3718" y="6102"/>
                  <a:pt x="4763" y="6648"/>
                </a:cubicBezTo>
                <a:cubicBezTo>
                  <a:pt x="4765" y="6783"/>
                  <a:pt x="4776" y="6917"/>
                  <a:pt x="4797" y="7050"/>
                </a:cubicBezTo>
                <a:cubicBezTo>
                  <a:pt x="4845" y="7358"/>
                  <a:pt x="5242" y="7555"/>
                  <a:pt x="5612" y="7445"/>
                </a:cubicBezTo>
                <a:cubicBezTo>
                  <a:pt x="7081" y="7008"/>
                  <a:pt x="8847" y="6902"/>
                  <a:pt x="10747" y="6902"/>
                </a:cubicBezTo>
                <a:cubicBezTo>
                  <a:pt x="12640" y="6902"/>
                  <a:pt x="14400" y="7006"/>
                  <a:pt x="15865" y="7438"/>
                </a:cubicBezTo>
                <a:cubicBezTo>
                  <a:pt x="16241" y="7549"/>
                  <a:pt x="16651" y="7354"/>
                  <a:pt x="16699" y="7041"/>
                </a:cubicBezTo>
                <a:cubicBezTo>
                  <a:pt x="16719" y="6912"/>
                  <a:pt x="16729" y="6780"/>
                  <a:pt x="16731" y="6648"/>
                </a:cubicBezTo>
                <a:cubicBezTo>
                  <a:pt x="17765" y="6108"/>
                  <a:pt x="17638" y="4951"/>
                  <a:pt x="18430" y="4654"/>
                </a:cubicBezTo>
                <a:cubicBezTo>
                  <a:pt x="18655" y="4570"/>
                  <a:pt x="18691" y="4316"/>
                  <a:pt x="18451" y="4202"/>
                </a:cubicBezTo>
                <a:cubicBezTo>
                  <a:pt x="18216" y="4089"/>
                  <a:pt x="18519" y="3920"/>
                  <a:pt x="18432" y="3475"/>
                </a:cubicBezTo>
                <a:cubicBezTo>
                  <a:pt x="18370" y="3157"/>
                  <a:pt x="17872" y="3304"/>
                  <a:pt x="17943" y="3145"/>
                </a:cubicBezTo>
                <a:cubicBezTo>
                  <a:pt x="18205" y="2555"/>
                  <a:pt x="18682" y="1927"/>
                  <a:pt x="19005" y="1619"/>
                </a:cubicBezTo>
                <a:cubicBezTo>
                  <a:pt x="19358" y="1278"/>
                  <a:pt x="18661" y="893"/>
                  <a:pt x="18368" y="1263"/>
                </a:cubicBezTo>
                <a:cubicBezTo>
                  <a:pt x="18015" y="1710"/>
                  <a:pt x="17631" y="2439"/>
                  <a:pt x="17465" y="3110"/>
                </a:cubicBezTo>
                <a:cubicBezTo>
                  <a:pt x="17437" y="3223"/>
                  <a:pt x="17306" y="3209"/>
                  <a:pt x="17164" y="3227"/>
                </a:cubicBezTo>
                <a:cubicBezTo>
                  <a:pt x="16991" y="3251"/>
                  <a:pt x="16870" y="3375"/>
                  <a:pt x="16883" y="3513"/>
                </a:cubicBezTo>
                <a:cubicBezTo>
                  <a:pt x="16987" y="4618"/>
                  <a:pt x="16766" y="5287"/>
                  <a:pt x="16568" y="5660"/>
                </a:cubicBezTo>
                <a:cubicBezTo>
                  <a:pt x="16115" y="4359"/>
                  <a:pt x="14752" y="3298"/>
                  <a:pt x="12965" y="2810"/>
                </a:cubicBezTo>
                <a:lnTo>
                  <a:pt x="13297" y="2549"/>
                </a:lnTo>
                <a:cubicBezTo>
                  <a:pt x="13573" y="2333"/>
                  <a:pt x="13558" y="1982"/>
                  <a:pt x="13274" y="1779"/>
                </a:cubicBezTo>
                <a:cubicBezTo>
                  <a:pt x="13626" y="1490"/>
                  <a:pt x="13949" y="1530"/>
                  <a:pt x="14659" y="1400"/>
                </a:cubicBezTo>
                <a:cubicBezTo>
                  <a:pt x="15712" y="1209"/>
                  <a:pt x="16133" y="439"/>
                  <a:pt x="15661" y="243"/>
                </a:cubicBezTo>
                <a:cubicBezTo>
                  <a:pt x="15189" y="48"/>
                  <a:pt x="14710" y="529"/>
                  <a:pt x="14794" y="950"/>
                </a:cubicBezTo>
                <a:cubicBezTo>
                  <a:pt x="14480" y="1410"/>
                  <a:pt x="13242" y="1191"/>
                  <a:pt x="12808" y="1480"/>
                </a:cubicBezTo>
                <a:lnTo>
                  <a:pt x="12598" y="1345"/>
                </a:lnTo>
                <a:cubicBezTo>
                  <a:pt x="12773" y="889"/>
                  <a:pt x="12817" y="293"/>
                  <a:pt x="12060" y="8"/>
                </a:cubicBezTo>
                <a:cubicBezTo>
                  <a:pt x="11987" y="-20"/>
                  <a:pt x="11909" y="36"/>
                  <a:pt x="11940" y="95"/>
                </a:cubicBezTo>
                <a:cubicBezTo>
                  <a:pt x="12073" y="351"/>
                  <a:pt x="12002" y="624"/>
                  <a:pt x="11837" y="860"/>
                </a:cubicBezTo>
                <a:cubicBezTo>
                  <a:pt x="11190" y="484"/>
                  <a:pt x="10306" y="484"/>
                  <a:pt x="9660" y="860"/>
                </a:cubicBezTo>
                <a:cubicBezTo>
                  <a:pt x="9494" y="624"/>
                  <a:pt x="9421" y="351"/>
                  <a:pt x="9554" y="95"/>
                </a:cubicBezTo>
                <a:cubicBezTo>
                  <a:pt x="9585" y="36"/>
                  <a:pt x="9507" y="-20"/>
                  <a:pt x="9434" y="8"/>
                </a:cubicBezTo>
                <a:close/>
                <a:moveTo>
                  <a:pt x="10747" y="7403"/>
                </a:moveTo>
                <a:cubicBezTo>
                  <a:pt x="10120" y="7403"/>
                  <a:pt x="9420" y="7413"/>
                  <a:pt x="8705" y="7459"/>
                </a:cubicBezTo>
                <a:cubicBezTo>
                  <a:pt x="8643" y="7462"/>
                  <a:pt x="8596" y="7508"/>
                  <a:pt x="8604" y="7556"/>
                </a:cubicBezTo>
                <a:cubicBezTo>
                  <a:pt x="8784" y="8574"/>
                  <a:pt x="9507" y="9510"/>
                  <a:pt x="10588" y="10095"/>
                </a:cubicBezTo>
                <a:cubicBezTo>
                  <a:pt x="10684" y="10146"/>
                  <a:pt x="10810" y="10146"/>
                  <a:pt x="10906" y="10095"/>
                </a:cubicBezTo>
                <a:cubicBezTo>
                  <a:pt x="11987" y="9510"/>
                  <a:pt x="12710" y="8574"/>
                  <a:pt x="12890" y="7556"/>
                </a:cubicBezTo>
                <a:cubicBezTo>
                  <a:pt x="12898" y="7508"/>
                  <a:pt x="12851" y="7462"/>
                  <a:pt x="12789" y="7459"/>
                </a:cubicBezTo>
                <a:cubicBezTo>
                  <a:pt x="12074" y="7413"/>
                  <a:pt x="11374" y="7403"/>
                  <a:pt x="10747" y="7403"/>
                </a:cubicBezTo>
                <a:close/>
                <a:moveTo>
                  <a:pt x="7832" y="7531"/>
                </a:moveTo>
                <a:cubicBezTo>
                  <a:pt x="6059" y="7679"/>
                  <a:pt x="5173" y="7999"/>
                  <a:pt x="4737" y="8515"/>
                </a:cubicBezTo>
                <a:cubicBezTo>
                  <a:pt x="4577" y="8431"/>
                  <a:pt x="4349" y="8389"/>
                  <a:pt x="3986" y="8481"/>
                </a:cubicBezTo>
                <a:cubicBezTo>
                  <a:pt x="3118" y="8704"/>
                  <a:pt x="2312" y="9701"/>
                  <a:pt x="1631" y="10330"/>
                </a:cubicBezTo>
                <a:cubicBezTo>
                  <a:pt x="1517" y="10436"/>
                  <a:pt x="1556" y="10603"/>
                  <a:pt x="1728" y="10665"/>
                </a:cubicBezTo>
                <a:cubicBezTo>
                  <a:pt x="1856" y="10711"/>
                  <a:pt x="1916" y="10827"/>
                  <a:pt x="1867" y="10931"/>
                </a:cubicBezTo>
                <a:cubicBezTo>
                  <a:pt x="1780" y="11115"/>
                  <a:pt x="1636" y="11385"/>
                  <a:pt x="1475" y="11577"/>
                </a:cubicBezTo>
                <a:cubicBezTo>
                  <a:pt x="1406" y="11659"/>
                  <a:pt x="1460" y="11770"/>
                  <a:pt x="1582" y="11794"/>
                </a:cubicBezTo>
                <a:cubicBezTo>
                  <a:pt x="1640" y="11805"/>
                  <a:pt x="1702" y="11816"/>
                  <a:pt x="1764" y="11827"/>
                </a:cubicBezTo>
                <a:cubicBezTo>
                  <a:pt x="1822" y="11838"/>
                  <a:pt x="1853" y="11888"/>
                  <a:pt x="1829" y="11930"/>
                </a:cubicBezTo>
                <a:cubicBezTo>
                  <a:pt x="1904" y="11799"/>
                  <a:pt x="1261" y="12906"/>
                  <a:pt x="147" y="13609"/>
                </a:cubicBezTo>
                <a:cubicBezTo>
                  <a:pt x="-35" y="13724"/>
                  <a:pt x="-53" y="13938"/>
                  <a:pt x="119" y="14070"/>
                </a:cubicBezTo>
                <a:cubicBezTo>
                  <a:pt x="267" y="14183"/>
                  <a:pt x="518" y="14191"/>
                  <a:pt x="677" y="14062"/>
                </a:cubicBezTo>
                <a:cubicBezTo>
                  <a:pt x="1292" y="13537"/>
                  <a:pt x="1828" y="12870"/>
                  <a:pt x="2208" y="12051"/>
                </a:cubicBezTo>
                <a:cubicBezTo>
                  <a:pt x="2272" y="11886"/>
                  <a:pt x="2255" y="11913"/>
                  <a:pt x="2599" y="11964"/>
                </a:cubicBezTo>
                <a:cubicBezTo>
                  <a:pt x="2703" y="11979"/>
                  <a:pt x="2801" y="11920"/>
                  <a:pt x="2811" y="11838"/>
                </a:cubicBezTo>
                <a:cubicBezTo>
                  <a:pt x="2864" y="11395"/>
                  <a:pt x="3119" y="10131"/>
                  <a:pt x="4342" y="9748"/>
                </a:cubicBezTo>
                <a:cubicBezTo>
                  <a:pt x="4332" y="9989"/>
                  <a:pt x="4372" y="11919"/>
                  <a:pt x="4415" y="12297"/>
                </a:cubicBezTo>
                <a:cubicBezTo>
                  <a:pt x="3729" y="12366"/>
                  <a:pt x="2575" y="12608"/>
                  <a:pt x="2654" y="13417"/>
                </a:cubicBezTo>
                <a:cubicBezTo>
                  <a:pt x="2756" y="14452"/>
                  <a:pt x="3247" y="16129"/>
                  <a:pt x="3173" y="16987"/>
                </a:cubicBezTo>
                <a:cubicBezTo>
                  <a:pt x="3166" y="17069"/>
                  <a:pt x="3280" y="17123"/>
                  <a:pt x="3367" y="17076"/>
                </a:cubicBezTo>
                <a:lnTo>
                  <a:pt x="3369" y="17075"/>
                </a:lnTo>
                <a:cubicBezTo>
                  <a:pt x="3448" y="17032"/>
                  <a:pt x="3556" y="17074"/>
                  <a:pt x="3564" y="17149"/>
                </a:cubicBezTo>
                <a:cubicBezTo>
                  <a:pt x="3587" y="17372"/>
                  <a:pt x="3621" y="17774"/>
                  <a:pt x="3605" y="18096"/>
                </a:cubicBezTo>
                <a:cubicBezTo>
                  <a:pt x="3597" y="18259"/>
                  <a:pt x="3819" y="18365"/>
                  <a:pt x="4001" y="18286"/>
                </a:cubicBezTo>
                <a:cubicBezTo>
                  <a:pt x="4076" y="18254"/>
                  <a:pt x="4155" y="18220"/>
                  <a:pt x="4235" y="18185"/>
                </a:cubicBezTo>
                <a:cubicBezTo>
                  <a:pt x="4268" y="18171"/>
                  <a:pt x="4307" y="18186"/>
                  <a:pt x="4312" y="18215"/>
                </a:cubicBezTo>
                <a:cubicBezTo>
                  <a:pt x="4408" y="18705"/>
                  <a:pt x="4357" y="19226"/>
                  <a:pt x="4321" y="19405"/>
                </a:cubicBezTo>
                <a:cubicBezTo>
                  <a:pt x="4186" y="20252"/>
                  <a:pt x="3775" y="20901"/>
                  <a:pt x="3693" y="21006"/>
                </a:cubicBezTo>
                <a:cubicBezTo>
                  <a:pt x="3555" y="21182"/>
                  <a:pt x="3641" y="21416"/>
                  <a:pt x="3888" y="21504"/>
                </a:cubicBezTo>
                <a:cubicBezTo>
                  <a:pt x="4100" y="21580"/>
                  <a:pt x="4367" y="21497"/>
                  <a:pt x="4473" y="21334"/>
                </a:cubicBezTo>
                <a:cubicBezTo>
                  <a:pt x="4858" y="20749"/>
                  <a:pt x="5211" y="19437"/>
                  <a:pt x="5012" y="18501"/>
                </a:cubicBezTo>
                <a:cubicBezTo>
                  <a:pt x="4911" y="17772"/>
                  <a:pt x="4666" y="17995"/>
                  <a:pt x="5295" y="17707"/>
                </a:cubicBezTo>
                <a:cubicBezTo>
                  <a:pt x="5424" y="17648"/>
                  <a:pt x="5466" y="17518"/>
                  <a:pt x="5389" y="17418"/>
                </a:cubicBezTo>
                <a:cubicBezTo>
                  <a:pt x="4973" y="16876"/>
                  <a:pt x="3785" y="15227"/>
                  <a:pt x="3708" y="13989"/>
                </a:cubicBezTo>
                <a:cubicBezTo>
                  <a:pt x="3687" y="13665"/>
                  <a:pt x="4098" y="13503"/>
                  <a:pt x="4675" y="13434"/>
                </a:cubicBezTo>
                <a:cubicBezTo>
                  <a:pt x="5435" y="15619"/>
                  <a:pt x="7588" y="17242"/>
                  <a:pt x="10189" y="17446"/>
                </a:cubicBezTo>
                <a:cubicBezTo>
                  <a:pt x="10308" y="17456"/>
                  <a:pt x="10412" y="17384"/>
                  <a:pt x="10412" y="17290"/>
                </a:cubicBezTo>
                <a:lnTo>
                  <a:pt x="10412" y="10768"/>
                </a:lnTo>
                <a:cubicBezTo>
                  <a:pt x="10412" y="10685"/>
                  <a:pt x="10361" y="10608"/>
                  <a:pt x="10273" y="10562"/>
                </a:cubicBezTo>
                <a:cubicBezTo>
                  <a:pt x="8978" y="9884"/>
                  <a:pt x="8133" y="8809"/>
                  <a:pt x="7944" y="7602"/>
                </a:cubicBezTo>
                <a:cubicBezTo>
                  <a:pt x="7937" y="7559"/>
                  <a:pt x="7887" y="7526"/>
                  <a:pt x="7832" y="7531"/>
                </a:cubicBezTo>
                <a:close/>
                <a:moveTo>
                  <a:pt x="13662" y="7531"/>
                </a:moveTo>
                <a:cubicBezTo>
                  <a:pt x="13607" y="7526"/>
                  <a:pt x="13557" y="7559"/>
                  <a:pt x="13550" y="7602"/>
                </a:cubicBezTo>
                <a:cubicBezTo>
                  <a:pt x="13361" y="8809"/>
                  <a:pt x="12516" y="9884"/>
                  <a:pt x="11221" y="10562"/>
                </a:cubicBezTo>
                <a:cubicBezTo>
                  <a:pt x="11133" y="10608"/>
                  <a:pt x="11082" y="10685"/>
                  <a:pt x="11082" y="10768"/>
                </a:cubicBezTo>
                <a:lnTo>
                  <a:pt x="11082" y="17290"/>
                </a:lnTo>
                <a:cubicBezTo>
                  <a:pt x="11082" y="17384"/>
                  <a:pt x="11186" y="17456"/>
                  <a:pt x="11305" y="17446"/>
                </a:cubicBezTo>
                <a:cubicBezTo>
                  <a:pt x="13906" y="17242"/>
                  <a:pt x="16059" y="15619"/>
                  <a:pt x="16819" y="13434"/>
                </a:cubicBezTo>
                <a:cubicBezTo>
                  <a:pt x="17396" y="13503"/>
                  <a:pt x="17807" y="13665"/>
                  <a:pt x="17786" y="13989"/>
                </a:cubicBezTo>
                <a:cubicBezTo>
                  <a:pt x="17709" y="15227"/>
                  <a:pt x="16521" y="16876"/>
                  <a:pt x="16105" y="17418"/>
                </a:cubicBezTo>
                <a:cubicBezTo>
                  <a:pt x="16028" y="17518"/>
                  <a:pt x="16070" y="17648"/>
                  <a:pt x="16199" y="17707"/>
                </a:cubicBezTo>
                <a:cubicBezTo>
                  <a:pt x="16828" y="17995"/>
                  <a:pt x="16583" y="17772"/>
                  <a:pt x="16482" y="18501"/>
                </a:cubicBezTo>
                <a:cubicBezTo>
                  <a:pt x="16283" y="19437"/>
                  <a:pt x="16639" y="20749"/>
                  <a:pt x="17023" y="21334"/>
                </a:cubicBezTo>
                <a:cubicBezTo>
                  <a:pt x="17130" y="21497"/>
                  <a:pt x="17394" y="21580"/>
                  <a:pt x="17606" y="21504"/>
                </a:cubicBezTo>
                <a:cubicBezTo>
                  <a:pt x="17853" y="21416"/>
                  <a:pt x="17939" y="21182"/>
                  <a:pt x="17801" y="21006"/>
                </a:cubicBezTo>
                <a:cubicBezTo>
                  <a:pt x="17719" y="20901"/>
                  <a:pt x="17308" y="20252"/>
                  <a:pt x="17173" y="19405"/>
                </a:cubicBezTo>
                <a:cubicBezTo>
                  <a:pt x="17137" y="19226"/>
                  <a:pt x="17086" y="18705"/>
                  <a:pt x="17182" y="18215"/>
                </a:cubicBezTo>
                <a:cubicBezTo>
                  <a:pt x="17187" y="18186"/>
                  <a:pt x="17226" y="18171"/>
                  <a:pt x="17259" y="18185"/>
                </a:cubicBezTo>
                <a:cubicBezTo>
                  <a:pt x="17339" y="18220"/>
                  <a:pt x="17418" y="18254"/>
                  <a:pt x="17493" y="18286"/>
                </a:cubicBezTo>
                <a:cubicBezTo>
                  <a:pt x="17675" y="18365"/>
                  <a:pt x="17900" y="18259"/>
                  <a:pt x="17892" y="18096"/>
                </a:cubicBezTo>
                <a:cubicBezTo>
                  <a:pt x="17875" y="17774"/>
                  <a:pt x="17907" y="17372"/>
                  <a:pt x="17930" y="17149"/>
                </a:cubicBezTo>
                <a:cubicBezTo>
                  <a:pt x="17938" y="17074"/>
                  <a:pt x="18046" y="17032"/>
                  <a:pt x="18125" y="17075"/>
                </a:cubicBezTo>
                <a:lnTo>
                  <a:pt x="18127" y="17076"/>
                </a:lnTo>
                <a:cubicBezTo>
                  <a:pt x="18214" y="17123"/>
                  <a:pt x="18328" y="17069"/>
                  <a:pt x="18321" y="16987"/>
                </a:cubicBezTo>
                <a:cubicBezTo>
                  <a:pt x="18247" y="16129"/>
                  <a:pt x="18738" y="14452"/>
                  <a:pt x="18840" y="13417"/>
                </a:cubicBezTo>
                <a:cubicBezTo>
                  <a:pt x="18919" y="12608"/>
                  <a:pt x="17765" y="12366"/>
                  <a:pt x="17079" y="12297"/>
                </a:cubicBezTo>
                <a:cubicBezTo>
                  <a:pt x="17122" y="11919"/>
                  <a:pt x="17162" y="9989"/>
                  <a:pt x="17152" y="9748"/>
                </a:cubicBezTo>
                <a:cubicBezTo>
                  <a:pt x="18375" y="10131"/>
                  <a:pt x="18630" y="11395"/>
                  <a:pt x="18683" y="11838"/>
                </a:cubicBezTo>
                <a:cubicBezTo>
                  <a:pt x="18693" y="11920"/>
                  <a:pt x="18791" y="11979"/>
                  <a:pt x="18895" y="11964"/>
                </a:cubicBezTo>
                <a:cubicBezTo>
                  <a:pt x="19239" y="11913"/>
                  <a:pt x="19222" y="11886"/>
                  <a:pt x="19286" y="12051"/>
                </a:cubicBezTo>
                <a:cubicBezTo>
                  <a:pt x="19666" y="12870"/>
                  <a:pt x="20202" y="13537"/>
                  <a:pt x="20817" y="14062"/>
                </a:cubicBezTo>
                <a:cubicBezTo>
                  <a:pt x="20976" y="14191"/>
                  <a:pt x="21227" y="14183"/>
                  <a:pt x="21375" y="14070"/>
                </a:cubicBezTo>
                <a:cubicBezTo>
                  <a:pt x="21547" y="13938"/>
                  <a:pt x="21529" y="13724"/>
                  <a:pt x="21347" y="13609"/>
                </a:cubicBezTo>
                <a:cubicBezTo>
                  <a:pt x="20233" y="12906"/>
                  <a:pt x="19590" y="11799"/>
                  <a:pt x="19665" y="11930"/>
                </a:cubicBezTo>
                <a:cubicBezTo>
                  <a:pt x="19641" y="11888"/>
                  <a:pt x="19672" y="11838"/>
                  <a:pt x="19730" y="11827"/>
                </a:cubicBezTo>
                <a:cubicBezTo>
                  <a:pt x="19792" y="11816"/>
                  <a:pt x="19854" y="11805"/>
                  <a:pt x="19912" y="11794"/>
                </a:cubicBezTo>
                <a:cubicBezTo>
                  <a:pt x="20034" y="11770"/>
                  <a:pt x="20088" y="11659"/>
                  <a:pt x="20019" y="11577"/>
                </a:cubicBezTo>
                <a:cubicBezTo>
                  <a:pt x="19858" y="11385"/>
                  <a:pt x="19714" y="11115"/>
                  <a:pt x="19627" y="10931"/>
                </a:cubicBezTo>
                <a:cubicBezTo>
                  <a:pt x="19578" y="10827"/>
                  <a:pt x="19638" y="10711"/>
                  <a:pt x="19766" y="10665"/>
                </a:cubicBezTo>
                <a:cubicBezTo>
                  <a:pt x="19938" y="10603"/>
                  <a:pt x="19977" y="10436"/>
                  <a:pt x="19863" y="10330"/>
                </a:cubicBezTo>
                <a:cubicBezTo>
                  <a:pt x="19182" y="9701"/>
                  <a:pt x="18378" y="8704"/>
                  <a:pt x="17510" y="8481"/>
                </a:cubicBezTo>
                <a:cubicBezTo>
                  <a:pt x="17147" y="8389"/>
                  <a:pt x="16917" y="8431"/>
                  <a:pt x="16757" y="8515"/>
                </a:cubicBezTo>
                <a:cubicBezTo>
                  <a:pt x="16321" y="7999"/>
                  <a:pt x="15435" y="7679"/>
                  <a:pt x="13662" y="7531"/>
                </a:cubicBezTo>
                <a:close/>
              </a:path>
            </a:pathLst>
          </a:custGeom>
          <a:solidFill>
            <a:schemeClr val="accent6">
              <a:hueOff val="-177992"/>
              <a:satOff val="-3994"/>
              <a:lumOff val="-8890"/>
            </a:schemeClr>
          </a:solidFill>
          <a:ln w="12700">
            <a:miter lim="400000"/>
          </a:ln>
        </p:spPr>
        <p:txBody>
          <a:bodyPr lIns="50800" tIns="50800" rIns="50800" bIns="50800" anchor="ctr"/>
          <a:lstStyle/>
          <a:p>
            <a:pPr>
              <a:defRPr sz="3200" b="1">
                <a:solidFill>
                  <a:srgbClr val="FFFFFF"/>
                </a:solidFill>
              </a:defRPr>
            </a:pPr>
            <a:endParaRPr/>
          </a:p>
        </p:txBody>
      </p:sp>
      <p:sp>
        <p:nvSpPr>
          <p:cNvPr id="308" name="Manipulation"/>
          <p:cNvSpPr txBox="1"/>
          <p:nvPr/>
        </p:nvSpPr>
        <p:spPr>
          <a:xfrm rot="1500000">
            <a:off x="17516530" y="11067341"/>
            <a:ext cx="2718693" cy="65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sz="3600" dirty="0"/>
              <a:t>Manipulation</a:t>
            </a:r>
          </a:p>
        </p:txBody>
      </p:sp>
      <p:grpSp>
        <p:nvGrpSpPr>
          <p:cNvPr id="311" name="Gruppieren"/>
          <p:cNvGrpSpPr/>
          <p:nvPr/>
        </p:nvGrpSpPr>
        <p:grpSpPr>
          <a:xfrm rot="20380844">
            <a:off x="16812302" y="6850696"/>
            <a:ext cx="4083877" cy="3197557"/>
            <a:chOff x="-1" y="0"/>
            <a:chExt cx="4083875" cy="3197556"/>
          </a:xfrm>
        </p:grpSpPr>
        <p:sp>
          <p:nvSpPr>
            <p:cNvPr id="309" name="Käfer"/>
            <p:cNvSpPr/>
            <p:nvPr/>
          </p:nvSpPr>
          <p:spPr>
            <a:xfrm rot="16200000">
              <a:off x="443159" y="-443160"/>
              <a:ext cx="3197556" cy="4083875"/>
            </a:xfrm>
            <a:custGeom>
              <a:avLst/>
              <a:gdLst/>
              <a:ahLst/>
              <a:cxnLst>
                <a:cxn ang="0">
                  <a:pos x="wd2" y="hd2"/>
                </a:cxn>
                <a:cxn ang="5400000">
                  <a:pos x="wd2" y="hd2"/>
                </a:cxn>
                <a:cxn ang="10800000">
                  <a:pos x="wd2" y="hd2"/>
                </a:cxn>
                <a:cxn ang="16200000">
                  <a:pos x="wd2" y="hd2"/>
                </a:cxn>
              </a:cxnLst>
              <a:rect l="0" t="0" r="r" b="b"/>
              <a:pathLst>
                <a:path w="21494" h="21532" extrusionOk="0">
                  <a:moveTo>
                    <a:pt x="9434" y="8"/>
                  </a:moveTo>
                  <a:cubicBezTo>
                    <a:pt x="8677" y="293"/>
                    <a:pt x="8721" y="889"/>
                    <a:pt x="8896" y="1345"/>
                  </a:cubicBezTo>
                  <a:lnTo>
                    <a:pt x="8686" y="1480"/>
                  </a:lnTo>
                  <a:cubicBezTo>
                    <a:pt x="8252" y="1191"/>
                    <a:pt x="7014" y="1410"/>
                    <a:pt x="6700" y="950"/>
                  </a:cubicBezTo>
                  <a:cubicBezTo>
                    <a:pt x="6784" y="529"/>
                    <a:pt x="6305" y="48"/>
                    <a:pt x="5833" y="243"/>
                  </a:cubicBezTo>
                  <a:cubicBezTo>
                    <a:pt x="5361" y="438"/>
                    <a:pt x="5782" y="1209"/>
                    <a:pt x="6835" y="1400"/>
                  </a:cubicBezTo>
                  <a:cubicBezTo>
                    <a:pt x="7544" y="1529"/>
                    <a:pt x="7866" y="1490"/>
                    <a:pt x="8220" y="1779"/>
                  </a:cubicBezTo>
                  <a:cubicBezTo>
                    <a:pt x="7936" y="1982"/>
                    <a:pt x="7921" y="2333"/>
                    <a:pt x="8197" y="2549"/>
                  </a:cubicBezTo>
                  <a:lnTo>
                    <a:pt x="8529" y="2810"/>
                  </a:lnTo>
                  <a:cubicBezTo>
                    <a:pt x="6742" y="3298"/>
                    <a:pt x="5379" y="4359"/>
                    <a:pt x="4926" y="5660"/>
                  </a:cubicBezTo>
                  <a:cubicBezTo>
                    <a:pt x="4728" y="5287"/>
                    <a:pt x="4509" y="4618"/>
                    <a:pt x="4613" y="3513"/>
                  </a:cubicBezTo>
                  <a:cubicBezTo>
                    <a:pt x="4626" y="3375"/>
                    <a:pt x="4503" y="3251"/>
                    <a:pt x="4330" y="3227"/>
                  </a:cubicBezTo>
                  <a:cubicBezTo>
                    <a:pt x="4186" y="3208"/>
                    <a:pt x="4057" y="3222"/>
                    <a:pt x="4029" y="3110"/>
                  </a:cubicBezTo>
                  <a:cubicBezTo>
                    <a:pt x="3842" y="2356"/>
                    <a:pt x="3276" y="1322"/>
                    <a:pt x="3023" y="1173"/>
                  </a:cubicBezTo>
                  <a:cubicBezTo>
                    <a:pt x="2660" y="960"/>
                    <a:pt x="2194" y="1338"/>
                    <a:pt x="2489" y="1619"/>
                  </a:cubicBezTo>
                  <a:cubicBezTo>
                    <a:pt x="2718" y="1837"/>
                    <a:pt x="3243" y="2453"/>
                    <a:pt x="3551" y="3145"/>
                  </a:cubicBezTo>
                  <a:cubicBezTo>
                    <a:pt x="3621" y="3303"/>
                    <a:pt x="3124" y="3157"/>
                    <a:pt x="3062" y="3475"/>
                  </a:cubicBezTo>
                  <a:cubicBezTo>
                    <a:pt x="2973" y="3930"/>
                    <a:pt x="3288" y="4084"/>
                    <a:pt x="3032" y="4208"/>
                  </a:cubicBezTo>
                  <a:cubicBezTo>
                    <a:pt x="2815" y="4315"/>
                    <a:pt x="2833" y="4568"/>
                    <a:pt x="3064" y="4654"/>
                  </a:cubicBezTo>
                  <a:cubicBezTo>
                    <a:pt x="3862" y="4953"/>
                    <a:pt x="3718" y="6102"/>
                    <a:pt x="4763" y="6648"/>
                  </a:cubicBezTo>
                  <a:cubicBezTo>
                    <a:pt x="4765" y="6783"/>
                    <a:pt x="4776" y="6917"/>
                    <a:pt x="4797" y="7050"/>
                  </a:cubicBezTo>
                  <a:cubicBezTo>
                    <a:pt x="4845" y="7358"/>
                    <a:pt x="5242" y="7555"/>
                    <a:pt x="5612" y="7445"/>
                  </a:cubicBezTo>
                  <a:cubicBezTo>
                    <a:pt x="7081" y="7008"/>
                    <a:pt x="8847" y="6902"/>
                    <a:pt x="10747" y="6902"/>
                  </a:cubicBezTo>
                  <a:cubicBezTo>
                    <a:pt x="12640" y="6902"/>
                    <a:pt x="14400" y="7006"/>
                    <a:pt x="15865" y="7438"/>
                  </a:cubicBezTo>
                  <a:cubicBezTo>
                    <a:pt x="16241" y="7549"/>
                    <a:pt x="16651" y="7354"/>
                    <a:pt x="16699" y="7041"/>
                  </a:cubicBezTo>
                  <a:cubicBezTo>
                    <a:pt x="16719" y="6912"/>
                    <a:pt x="16729" y="6780"/>
                    <a:pt x="16731" y="6648"/>
                  </a:cubicBezTo>
                  <a:cubicBezTo>
                    <a:pt x="17765" y="6108"/>
                    <a:pt x="17638" y="4951"/>
                    <a:pt x="18430" y="4654"/>
                  </a:cubicBezTo>
                  <a:cubicBezTo>
                    <a:pt x="18655" y="4570"/>
                    <a:pt x="18691" y="4316"/>
                    <a:pt x="18451" y="4202"/>
                  </a:cubicBezTo>
                  <a:cubicBezTo>
                    <a:pt x="18216" y="4089"/>
                    <a:pt x="18519" y="3920"/>
                    <a:pt x="18432" y="3475"/>
                  </a:cubicBezTo>
                  <a:cubicBezTo>
                    <a:pt x="18370" y="3157"/>
                    <a:pt x="17872" y="3304"/>
                    <a:pt x="17943" y="3145"/>
                  </a:cubicBezTo>
                  <a:cubicBezTo>
                    <a:pt x="18205" y="2555"/>
                    <a:pt x="18682" y="1927"/>
                    <a:pt x="19005" y="1619"/>
                  </a:cubicBezTo>
                  <a:cubicBezTo>
                    <a:pt x="19358" y="1278"/>
                    <a:pt x="18661" y="893"/>
                    <a:pt x="18368" y="1263"/>
                  </a:cubicBezTo>
                  <a:cubicBezTo>
                    <a:pt x="18015" y="1710"/>
                    <a:pt x="17631" y="2439"/>
                    <a:pt x="17465" y="3110"/>
                  </a:cubicBezTo>
                  <a:cubicBezTo>
                    <a:pt x="17437" y="3223"/>
                    <a:pt x="17306" y="3209"/>
                    <a:pt x="17164" y="3227"/>
                  </a:cubicBezTo>
                  <a:cubicBezTo>
                    <a:pt x="16991" y="3251"/>
                    <a:pt x="16870" y="3375"/>
                    <a:pt x="16883" y="3513"/>
                  </a:cubicBezTo>
                  <a:cubicBezTo>
                    <a:pt x="16987" y="4618"/>
                    <a:pt x="16766" y="5287"/>
                    <a:pt x="16568" y="5660"/>
                  </a:cubicBezTo>
                  <a:cubicBezTo>
                    <a:pt x="16115" y="4359"/>
                    <a:pt x="14752" y="3298"/>
                    <a:pt x="12965" y="2810"/>
                  </a:cubicBezTo>
                  <a:lnTo>
                    <a:pt x="13297" y="2549"/>
                  </a:lnTo>
                  <a:cubicBezTo>
                    <a:pt x="13573" y="2333"/>
                    <a:pt x="13558" y="1982"/>
                    <a:pt x="13274" y="1779"/>
                  </a:cubicBezTo>
                  <a:cubicBezTo>
                    <a:pt x="13626" y="1490"/>
                    <a:pt x="13949" y="1530"/>
                    <a:pt x="14659" y="1400"/>
                  </a:cubicBezTo>
                  <a:cubicBezTo>
                    <a:pt x="15712" y="1209"/>
                    <a:pt x="16133" y="439"/>
                    <a:pt x="15661" y="243"/>
                  </a:cubicBezTo>
                  <a:cubicBezTo>
                    <a:pt x="15189" y="48"/>
                    <a:pt x="14710" y="529"/>
                    <a:pt x="14794" y="950"/>
                  </a:cubicBezTo>
                  <a:cubicBezTo>
                    <a:pt x="14480" y="1410"/>
                    <a:pt x="13242" y="1191"/>
                    <a:pt x="12808" y="1480"/>
                  </a:cubicBezTo>
                  <a:lnTo>
                    <a:pt x="12598" y="1345"/>
                  </a:lnTo>
                  <a:cubicBezTo>
                    <a:pt x="12773" y="889"/>
                    <a:pt x="12817" y="293"/>
                    <a:pt x="12060" y="8"/>
                  </a:cubicBezTo>
                  <a:cubicBezTo>
                    <a:pt x="11987" y="-20"/>
                    <a:pt x="11909" y="36"/>
                    <a:pt x="11940" y="95"/>
                  </a:cubicBezTo>
                  <a:cubicBezTo>
                    <a:pt x="12073" y="351"/>
                    <a:pt x="12002" y="624"/>
                    <a:pt x="11837" y="860"/>
                  </a:cubicBezTo>
                  <a:cubicBezTo>
                    <a:pt x="11190" y="484"/>
                    <a:pt x="10306" y="484"/>
                    <a:pt x="9660" y="860"/>
                  </a:cubicBezTo>
                  <a:cubicBezTo>
                    <a:pt x="9494" y="624"/>
                    <a:pt x="9421" y="351"/>
                    <a:pt x="9554" y="95"/>
                  </a:cubicBezTo>
                  <a:cubicBezTo>
                    <a:pt x="9585" y="36"/>
                    <a:pt x="9507" y="-20"/>
                    <a:pt x="9434" y="8"/>
                  </a:cubicBezTo>
                  <a:close/>
                  <a:moveTo>
                    <a:pt x="10747" y="7403"/>
                  </a:moveTo>
                  <a:cubicBezTo>
                    <a:pt x="10120" y="7403"/>
                    <a:pt x="9420" y="7413"/>
                    <a:pt x="8705" y="7459"/>
                  </a:cubicBezTo>
                  <a:cubicBezTo>
                    <a:pt x="8643" y="7462"/>
                    <a:pt x="8596" y="7508"/>
                    <a:pt x="8604" y="7556"/>
                  </a:cubicBezTo>
                  <a:cubicBezTo>
                    <a:pt x="8784" y="8574"/>
                    <a:pt x="9507" y="9510"/>
                    <a:pt x="10588" y="10095"/>
                  </a:cubicBezTo>
                  <a:cubicBezTo>
                    <a:pt x="10684" y="10146"/>
                    <a:pt x="10810" y="10146"/>
                    <a:pt x="10906" y="10095"/>
                  </a:cubicBezTo>
                  <a:cubicBezTo>
                    <a:pt x="11987" y="9510"/>
                    <a:pt x="12710" y="8574"/>
                    <a:pt x="12890" y="7556"/>
                  </a:cubicBezTo>
                  <a:cubicBezTo>
                    <a:pt x="12898" y="7508"/>
                    <a:pt x="12851" y="7462"/>
                    <a:pt x="12789" y="7459"/>
                  </a:cubicBezTo>
                  <a:cubicBezTo>
                    <a:pt x="12074" y="7413"/>
                    <a:pt x="11374" y="7403"/>
                    <a:pt x="10747" y="7403"/>
                  </a:cubicBezTo>
                  <a:close/>
                  <a:moveTo>
                    <a:pt x="7832" y="7531"/>
                  </a:moveTo>
                  <a:cubicBezTo>
                    <a:pt x="6059" y="7679"/>
                    <a:pt x="5173" y="7999"/>
                    <a:pt x="4737" y="8515"/>
                  </a:cubicBezTo>
                  <a:cubicBezTo>
                    <a:pt x="4577" y="8431"/>
                    <a:pt x="4349" y="8389"/>
                    <a:pt x="3986" y="8481"/>
                  </a:cubicBezTo>
                  <a:cubicBezTo>
                    <a:pt x="3118" y="8704"/>
                    <a:pt x="2312" y="9701"/>
                    <a:pt x="1631" y="10330"/>
                  </a:cubicBezTo>
                  <a:cubicBezTo>
                    <a:pt x="1517" y="10436"/>
                    <a:pt x="1556" y="10603"/>
                    <a:pt x="1728" y="10665"/>
                  </a:cubicBezTo>
                  <a:cubicBezTo>
                    <a:pt x="1856" y="10711"/>
                    <a:pt x="1916" y="10827"/>
                    <a:pt x="1867" y="10931"/>
                  </a:cubicBezTo>
                  <a:cubicBezTo>
                    <a:pt x="1780" y="11115"/>
                    <a:pt x="1636" y="11385"/>
                    <a:pt x="1475" y="11577"/>
                  </a:cubicBezTo>
                  <a:cubicBezTo>
                    <a:pt x="1406" y="11659"/>
                    <a:pt x="1460" y="11770"/>
                    <a:pt x="1582" y="11794"/>
                  </a:cubicBezTo>
                  <a:cubicBezTo>
                    <a:pt x="1640" y="11805"/>
                    <a:pt x="1702" y="11816"/>
                    <a:pt x="1764" y="11827"/>
                  </a:cubicBezTo>
                  <a:cubicBezTo>
                    <a:pt x="1822" y="11838"/>
                    <a:pt x="1853" y="11888"/>
                    <a:pt x="1829" y="11930"/>
                  </a:cubicBezTo>
                  <a:cubicBezTo>
                    <a:pt x="1904" y="11799"/>
                    <a:pt x="1261" y="12906"/>
                    <a:pt x="147" y="13609"/>
                  </a:cubicBezTo>
                  <a:cubicBezTo>
                    <a:pt x="-35" y="13724"/>
                    <a:pt x="-53" y="13938"/>
                    <a:pt x="119" y="14070"/>
                  </a:cubicBezTo>
                  <a:cubicBezTo>
                    <a:pt x="267" y="14183"/>
                    <a:pt x="518" y="14191"/>
                    <a:pt x="677" y="14062"/>
                  </a:cubicBezTo>
                  <a:cubicBezTo>
                    <a:pt x="1292" y="13537"/>
                    <a:pt x="1828" y="12870"/>
                    <a:pt x="2208" y="12051"/>
                  </a:cubicBezTo>
                  <a:cubicBezTo>
                    <a:pt x="2272" y="11886"/>
                    <a:pt x="2255" y="11913"/>
                    <a:pt x="2599" y="11964"/>
                  </a:cubicBezTo>
                  <a:cubicBezTo>
                    <a:pt x="2703" y="11979"/>
                    <a:pt x="2801" y="11920"/>
                    <a:pt x="2811" y="11838"/>
                  </a:cubicBezTo>
                  <a:cubicBezTo>
                    <a:pt x="2864" y="11395"/>
                    <a:pt x="3119" y="10131"/>
                    <a:pt x="4342" y="9748"/>
                  </a:cubicBezTo>
                  <a:cubicBezTo>
                    <a:pt x="4332" y="9989"/>
                    <a:pt x="4372" y="11919"/>
                    <a:pt x="4415" y="12297"/>
                  </a:cubicBezTo>
                  <a:cubicBezTo>
                    <a:pt x="3729" y="12366"/>
                    <a:pt x="2575" y="12608"/>
                    <a:pt x="2654" y="13417"/>
                  </a:cubicBezTo>
                  <a:cubicBezTo>
                    <a:pt x="2756" y="14452"/>
                    <a:pt x="3247" y="16129"/>
                    <a:pt x="3173" y="16987"/>
                  </a:cubicBezTo>
                  <a:cubicBezTo>
                    <a:pt x="3166" y="17069"/>
                    <a:pt x="3280" y="17123"/>
                    <a:pt x="3367" y="17076"/>
                  </a:cubicBezTo>
                  <a:lnTo>
                    <a:pt x="3369" y="17075"/>
                  </a:lnTo>
                  <a:cubicBezTo>
                    <a:pt x="3448" y="17032"/>
                    <a:pt x="3556" y="17074"/>
                    <a:pt x="3564" y="17149"/>
                  </a:cubicBezTo>
                  <a:cubicBezTo>
                    <a:pt x="3587" y="17372"/>
                    <a:pt x="3621" y="17774"/>
                    <a:pt x="3605" y="18096"/>
                  </a:cubicBezTo>
                  <a:cubicBezTo>
                    <a:pt x="3597" y="18259"/>
                    <a:pt x="3819" y="18365"/>
                    <a:pt x="4001" y="18286"/>
                  </a:cubicBezTo>
                  <a:cubicBezTo>
                    <a:pt x="4076" y="18254"/>
                    <a:pt x="4155" y="18220"/>
                    <a:pt x="4235" y="18185"/>
                  </a:cubicBezTo>
                  <a:cubicBezTo>
                    <a:pt x="4268" y="18171"/>
                    <a:pt x="4307" y="18186"/>
                    <a:pt x="4312" y="18215"/>
                  </a:cubicBezTo>
                  <a:cubicBezTo>
                    <a:pt x="4408" y="18705"/>
                    <a:pt x="4357" y="19226"/>
                    <a:pt x="4321" y="19405"/>
                  </a:cubicBezTo>
                  <a:cubicBezTo>
                    <a:pt x="4186" y="20252"/>
                    <a:pt x="3775" y="20901"/>
                    <a:pt x="3693" y="21006"/>
                  </a:cubicBezTo>
                  <a:cubicBezTo>
                    <a:pt x="3555" y="21182"/>
                    <a:pt x="3641" y="21416"/>
                    <a:pt x="3888" y="21504"/>
                  </a:cubicBezTo>
                  <a:cubicBezTo>
                    <a:pt x="4100" y="21580"/>
                    <a:pt x="4367" y="21497"/>
                    <a:pt x="4473" y="21334"/>
                  </a:cubicBezTo>
                  <a:cubicBezTo>
                    <a:pt x="4858" y="20749"/>
                    <a:pt x="5211" y="19437"/>
                    <a:pt x="5012" y="18501"/>
                  </a:cubicBezTo>
                  <a:cubicBezTo>
                    <a:pt x="4911" y="17772"/>
                    <a:pt x="4666" y="17995"/>
                    <a:pt x="5295" y="17707"/>
                  </a:cubicBezTo>
                  <a:cubicBezTo>
                    <a:pt x="5424" y="17648"/>
                    <a:pt x="5466" y="17518"/>
                    <a:pt x="5389" y="17418"/>
                  </a:cubicBezTo>
                  <a:cubicBezTo>
                    <a:pt x="4973" y="16876"/>
                    <a:pt x="3785" y="15227"/>
                    <a:pt x="3708" y="13989"/>
                  </a:cubicBezTo>
                  <a:cubicBezTo>
                    <a:pt x="3687" y="13665"/>
                    <a:pt x="4098" y="13503"/>
                    <a:pt x="4675" y="13434"/>
                  </a:cubicBezTo>
                  <a:cubicBezTo>
                    <a:pt x="5435" y="15619"/>
                    <a:pt x="7588" y="17242"/>
                    <a:pt x="10189" y="17446"/>
                  </a:cubicBezTo>
                  <a:cubicBezTo>
                    <a:pt x="10308" y="17456"/>
                    <a:pt x="10412" y="17384"/>
                    <a:pt x="10412" y="17290"/>
                  </a:cubicBezTo>
                  <a:lnTo>
                    <a:pt x="10412" y="10768"/>
                  </a:lnTo>
                  <a:cubicBezTo>
                    <a:pt x="10412" y="10685"/>
                    <a:pt x="10361" y="10608"/>
                    <a:pt x="10273" y="10562"/>
                  </a:cubicBezTo>
                  <a:cubicBezTo>
                    <a:pt x="8978" y="9884"/>
                    <a:pt x="8133" y="8809"/>
                    <a:pt x="7944" y="7602"/>
                  </a:cubicBezTo>
                  <a:cubicBezTo>
                    <a:pt x="7937" y="7559"/>
                    <a:pt x="7887" y="7526"/>
                    <a:pt x="7832" y="7531"/>
                  </a:cubicBezTo>
                  <a:close/>
                  <a:moveTo>
                    <a:pt x="13662" y="7531"/>
                  </a:moveTo>
                  <a:cubicBezTo>
                    <a:pt x="13607" y="7526"/>
                    <a:pt x="13557" y="7559"/>
                    <a:pt x="13550" y="7602"/>
                  </a:cubicBezTo>
                  <a:cubicBezTo>
                    <a:pt x="13361" y="8809"/>
                    <a:pt x="12516" y="9884"/>
                    <a:pt x="11221" y="10562"/>
                  </a:cubicBezTo>
                  <a:cubicBezTo>
                    <a:pt x="11133" y="10608"/>
                    <a:pt x="11082" y="10685"/>
                    <a:pt x="11082" y="10768"/>
                  </a:cubicBezTo>
                  <a:lnTo>
                    <a:pt x="11082" y="17290"/>
                  </a:lnTo>
                  <a:cubicBezTo>
                    <a:pt x="11082" y="17384"/>
                    <a:pt x="11186" y="17456"/>
                    <a:pt x="11305" y="17446"/>
                  </a:cubicBezTo>
                  <a:cubicBezTo>
                    <a:pt x="13906" y="17242"/>
                    <a:pt x="16059" y="15619"/>
                    <a:pt x="16819" y="13434"/>
                  </a:cubicBezTo>
                  <a:cubicBezTo>
                    <a:pt x="17396" y="13503"/>
                    <a:pt x="17807" y="13665"/>
                    <a:pt x="17786" y="13989"/>
                  </a:cubicBezTo>
                  <a:cubicBezTo>
                    <a:pt x="17709" y="15227"/>
                    <a:pt x="16521" y="16876"/>
                    <a:pt x="16105" y="17418"/>
                  </a:cubicBezTo>
                  <a:cubicBezTo>
                    <a:pt x="16028" y="17518"/>
                    <a:pt x="16070" y="17648"/>
                    <a:pt x="16199" y="17707"/>
                  </a:cubicBezTo>
                  <a:cubicBezTo>
                    <a:pt x="16828" y="17995"/>
                    <a:pt x="16583" y="17772"/>
                    <a:pt x="16482" y="18501"/>
                  </a:cubicBezTo>
                  <a:cubicBezTo>
                    <a:pt x="16283" y="19437"/>
                    <a:pt x="16639" y="20749"/>
                    <a:pt x="17023" y="21334"/>
                  </a:cubicBezTo>
                  <a:cubicBezTo>
                    <a:pt x="17130" y="21497"/>
                    <a:pt x="17394" y="21580"/>
                    <a:pt x="17606" y="21504"/>
                  </a:cubicBezTo>
                  <a:cubicBezTo>
                    <a:pt x="17853" y="21416"/>
                    <a:pt x="17939" y="21182"/>
                    <a:pt x="17801" y="21006"/>
                  </a:cubicBezTo>
                  <a:cubicBezTo>
                    <a:pt x="17719" y="20901"/>
                    <a:pt x="17308" y="20252"/>
                    <a:pt x="17173" y="19405"/>
                  </a:cubicBezTo>
                  <a:cubicBezTo>
                    <a:pt x="17137" y="19226"/>
                    <a:pt x="17086" y="18705"/>
                    <a:pt x="17182" y="18215"/>
                  </a:cubicBezTo>
                  <a:cubicBezTo>
                    <a:pt x="17187" y="18186"/>
                    <a:pt x="17226" y="18171"/>
                    <a:pt x="17259" y="18185"/>
                  </a:cubicBezTo>
                  <a:cubicBezTo>
                    <a:pt x="17339" y="18220"/>
                    <a:pt x="17418" y="18254"/>
                    <a:pt x="17493" y="18286"/>
                  </a:cubicBezTo>
                  <a:cubicBezTo>
                    <a:pt x="17675" y="18365"/>
                    <a:pt x="17900" y="18259"/>
                    <a:pt x="17892" y="18096"/>
                  </a:cubicBezTo>
                  <a:cubicBezTo>
                    <a:pt x="17875" y="17774"/>
                    <a:pt x="17907" y="17372"/>
                    <a:pt x="17930" y="17149"/>
                  </a:cubicBezTo>
                  <a:cubicBezTo>
                    <a:pt x="17938" y="17074"/>
                    <a:pt x="18046" y="17032"/>
                    <a:pt x="18125" y="17075"/>
                  </a:cubicBezTo>
                  <a:lnTo>
                    <a:pt x="18127" y="17076"/>
                  </a:lnTo>
                  <a:cubicBezTo>
                    <a:pt x="18214" y="17123"/>
                    <a:pt x="18328" y="17069"/>
                    <a:pt x="18321" y="16987"/>
                  </a:cubicBezTo>
                  <a:cubicBezTo>
                    <a:pt x="18247" y="16129"/>
                    <a:pt x="18738" y="14452"/>
                    <a:pt x="18840" y="13417"/>
                  </a:cubicBezTo>
                  <a:cubicBezTo>
                    <a:pt x="18919" y="12608"/>
                    <a:pt x="17765" y="12366"/>
                    <a:pt x="17079" y="12297"/>
                  </a:cubicBezTo>
                  <a:cubicBezTo>
                    <a:pt x="17122" y="11919"/>
                    <a:pt x="17162" y="9989"/>
                    <a:pt x="17152" y="9748"/>
                  </a:cubicBezTo>
                  <a:cubicBezTo>
                    <a:pt x="18375" y="10131"/>
                    <a:pt x="18630" y="11395"/>
                    <a:pt x="18683" y="11838"/>
                  </a:cubicBezTo>
                  <a:cubicBezTo>
                    <a:pt x="18693" y="11920"/>
                    <a:pt x="18791" y="11979"/>
                    <a:pt x="18895" y="11964"/>
                  </a:cubicBezTo>
                  <a:cubicBezTo>
                    <a:pt x="19239" y="11913"/>
                    <a:pt x="19222" y="11886"/>
                    <a:pt x="19286" y="12051"/>
                  </a:cubicBezTo>
                  <a:cubicBezTo>
                    <a:pt x="19666" y="12870"/>
                    <a:pt x="20202" y="13537"/>
                    <a:pt x="20817" y="14062"/>
                  </a:cubicBezTo>
                  <a:cubicBezTo>
                    <a:pt x="20976" y="14191"/>
                    <a:pt x="21227" y="14183"/>
                    <a:pt x="21375" y="14070"/>
                  </a:cubicBezTo>
                  <a:cubicBezTo>
                    <a:pt x="21547" y="13938"/>
                    <a:pt x="21529" y="13724"/>
                    <a:pt x="21347" y="13609"/>
                  </a:cubicBezTo>
                  <a:cubicBezTo>
                    <a:pt x="20233" y="12906"/>
                    <a:pt x="19590" y="11799"/>
                    <a:pt x="19665" y="11930"/>
                  </a:cubicBezTo>
                  <a:cubicBezTo>
                    <a:pt x="19641" y="11888"/>
                    <a:pt x="19672" y="11838"/>
                    <a:pt x="19730" y="11827"/>
                  </a:cubicBezTo>
                  <a:cubicBezTo>
                    <a:pt x="19792" y="11816"/>
                    <a:pt x="19854" y="11805"/>
                    <a:pt x="19912" y="11794"/>
                  </a:cubicBezTo>
                  <a:cubicBezTo>
                    <a:pt x="20034" y="11770"/>
                    <a:pt x="20088" y="11659"/>
                    <a:pt x="20019" y="11577"/>
                  </a:cubicBezTo>
                  <a:cubicBezTo>
                    <a:pt x="19858" y="11385"/>
                    <a:pt x="19714" y="11115"/>
                    <a:pt x="19627" y="10931"/>
                  </a:cubicBezTo>
                  <a:cubicBezTo>
                    <a:pt x="19578" y="10827"/>
                    <a:pt x="19638" y="10711"/>
                    <a:pt x="19766" y="10665"/>
                  </a:cubicBezTo>
                  <a:cubicBezTo>
                    <a:pt x="19938" y="10603"/>
                    <a:pt x="19977" y="10436"/>
                    <a:pt x="19863" y="10330"/>
                  </a:cubicBezTo>
                  <a:cubicBezTo>
                    <a:pt x="19182" y="9701"/>
                    <a:pt x="18378" y="8704"/>
                    <a:pt x="17510" y="8481"/>
                  </a:cubicBezTo>
                  <a:cubicBezTo>
                    <a:pt x="17147" y="8389"/>
                    <a:pt x="16917" y="8431"/>
                    <a:pt x="16757" y="8515"/>
                  </a:cubicBezTo>
                  <a:cubicBezTo>
                    <a:pt x="16321" y="7999"/>
                    <a:pt x="15435" y="7679"/>
                    <a:pt x="13662" y="7531"/>
                  </a:cubicBezTo>
                  <a:close/>
                </a:path>
              </a:pathLst>
            </a:custGeom>
            <a:solidFill>
              <a:schemeClr val="accent6">
                <a:hueOff val="-177992"/>
                <a:satOff val="-3994"/>
                <a:lumOff val="-8890"/>
              </a:schemeClr>
            </a:solidFill>
            <a:ln w="12700" cap="flat">
              <a:noFill/>
              <a:miter lim="400000"/>
            </a:ln>
            <a:effectLst/>
          </p:spPr>
          <p:txBody>
            <a:bodyPr wrap="square" lIns="50800" tIns="50800" rIns="50800" bIns="50800" numCol="1" anchor="ctr">
              <a:noAutofit/>
            </a:bodyPr>
            <a:lstStyle/>
            <a:p>
              <a:pPr>
                <a:defRPr sz="3200" b="1">
                  <a:solidFill>
                    <a:srgbClr val="FFFFFF"/>
                  </a:solidFill>
                </a:defRPr>
              </a:pPr>
              <a:endParaRPr/>
            </a:p>
          </p:txBody>
        </p:sp>
        <p:sp>
          <p:nvSpPr>
            <p:cNvPr id="310" name="Lästern"/>
            <p:cNvSpPr txBox="1"/>
            <p:nvPr/>
          </p:nvSpPr>
          <p:spPr>
            <a:xfrm>
              <a:off x="1328245" y="946632"/>
              <a:ext cx="1641474" cy="6565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r>
                <a:rPr sz="3600" err="1"/>
                <a:t>Lästern</a:t>
              </a:r>
              <a:endParaRPr sz="3600"/>
            </a:p>
          </p:txBody>
        </p:sp>
      </p:grpSp>
      <p:grpSp>
        <p:nvGrpSpPr>
          <p:cNvPr id="314" name="Gruppieren"/>
          <p:cNvGrpSpPr/>
          <p:nvPr/>
        </p:nvGrpSpPr>
        <p:grpSpPr>
          <a:xfrm rot="18960000">
            <a:off x="10238643" y="9675709"/>
            <a:ext cx="4083877" cy="3197557"/>
            <a:chOff x="-1" y="0"/>
            <a:chExt cx="4083875" cy="3197556"/>
          </a:xfrm>
        </p:grpSpPr>
        <p:sp>
          <p:nvSpPr>
            <p:cNvPr id="312" name="Käfer"/>
            <p:cNvSpPr/>
            <p:nvPr/>
          </p:nvSpPr>
          <p:spPr>
            <a:xfrm rot="5400000">
              <a:off x="443159" y="-443160"/>
              <a:ext cx="3197556" cy="4083875"/>
            </a:xfrm>
            <a:custGeom>
              <a:avLst/>
              <a:gdLst/>
              <a:ahLst/>
              <a:cxnLst>
                <a:cxn ang="0">
                  <a:pos x="wd2" y="hd2"/>
                </a:cxn>
                <a:cxn ang="5400000">
                  <a:pos x="wd2" y="hd2"/>
                </a:cxn>
                <a:cxn ang="10800000">
                  <a:pos x="wd2" y="hd2"/>
                </a:cxn>
                <a:cxn ang="16200000">
                  <a:pos x="wd2" y="hd2"/>
                </a:cxn>
              </a:cxnLst>
              <a:rect l="0" t="0" r="r" b="b"/>
              <a:pathLst>
                <a:path w="21494" h="21532" extrusionOk="0">
                  <a:moveTo>
                    <a:pt x="9434" y="8"/>
                  </a:moveTo>
                  <a:cubicBezTo>
                    <a:pt x="8677" y="293"/>
                    <a:pt x="8721" y="889"/>
                    <a:pt x="8896" y="1345"/>
                  </a:cubicBezTo>
                  <a:lnTo>
                    <a:pt x="8686" y="1480"/>
                  </a:lnTo>
                  <a:cubicBezTo>
                    <a:pt x="8252" y="1191"/>
                    <a:pt x="7014" y="1410"/>
                    <a:pt x="6700" y="950"/>
                  </a:cubicBezTo>
                  <a:cubicBezTo>
                    <a:pt x="6784" y="529"/>
                    <a:pt x="6305" y="48"/>
                    <a:pt x="5833" y="243"/>
                  </a:cubicBezTo>
                  <a:cubicBezTo>
                    <a:pt x="5361" y="438"/>
                    <a:pt x="5782" y="1209"/>
                    <a:pt x="6835" y="1400"/>
                  </a:cubicBezTo>
                  <a:cubicBezTo>
                    <a:pt x="7544" y="1529"/>
                    <a:pt x="7866" y="1490"/>
                    <a:pt x="8220" y="1779"/>
                  </a:cubicBezTo>
                  <a:cubicBezTo>
                    <a:pt x="7936" y="1982"/>
                    <a:pt x="7921" y="2333"/>
                    <a:pt x="8197" y="2549"/>
                  </a:cubicBezTo>
                  <a:lnTo>
                    <a:pt x="8529" y="2810"/>
                  </a:lnTo>
                  <a:cubicBezTo>
                    <a:pt x="6742" y="3298"/>
                    <a:pt x="5379" y="4359"/>
                    <a:pt x="4926" y="5660"/>
                  </a:cubicBezTo>
                  <a:cubicBezTo>
                    <a:pt x="4728" y="5287"/>
                    <a:pt x="4509" y="4618"/>
                    <a:pt x="4613" y="3513"/>
                  </a:cubicBezTo>
                  <a:cubicBezTo>
                    <a:pt x="4626" y="3375"/>
                    <a:pt x="4503" y="3251"/>
                    <a:pt x="4330" y="3227"/>
                  </a:cubicBezTo>
                  <a:cubicBezTo>
                    <a:pt x="4186" y="3208"/>
                    <a:pt x="4057" y="3222"/>
                    <a:pt x="4029" y="3110"/>
                  </a:cubicBezTo>
                  <a:cubicBezTo>
                    <a:pt x="3842" y="2356"/>
                    <a:pt x="3276" y="1322"/>
                    <a:pt x="3023" y="1173"/>
                  </a:cubicBezTo>
                  <a:cubicBezTo>
                    <a:pt x="2660" y="960"/>
                    <a:pt x="2194" y="1338"/>
                    <a:pt x="2489" y="1619"/>
                  </a:cubicBezTo>
                  <a:cubicBezTo>
                    <a:pt x="2718" y="1837"/>
                    <a:pt x="3243" y="2453"/>
                    <a:pt x="3551" y="3145"/>
                  </a:cubicBezTo>
                  <a:cubicBezTo>
                    <a:pt x="3621" y="3303"/>
                    <a:pt x="3124" y="3157"/>
                    <a:pt x="3062" y="3475"/>
                  </a:cubicBezTo>
                  <a:cubicBezTo>
                    <a:pt x="2973" y="3930"/>
                    <a:pt x="3288" y="4084"/>
                    <a:pt x="3032" y="4208"/>
                  </a:cubicBezTo>
                  <a:cubicBezTo>
                    <a:pt x="2815" y="4315"/>
                    <a:pt x="2833" y="4568"/>
                    <a:pt x="3064" y="4654"/>
                  </a:cubicBezTo>
                  <a:cubicBezTo>
                    <a:pt x="3862" y="4953"/>
                    <a:pt x="3718" y="6102"/>
                    <a:pt x="4763" y="6648"/>
                  </a:cubicBezTo>
                  <a:cubicBezTo>
                    <a:pt x="4765" y="6783"/>
                    <a:pt x="4776" y="6917"/>
                    <a:pt x="4797" y="7050"/>
                  </a:cubicBezTo>
                  <a:cubicBezTo>
                    <a:pt x="4845" y="7358"/>
                    <a:pt x="5242" y="7555"/>
                    <a:pt x="5612" y="7445"/>
                  </a:cubicBezTo>
                  <a:cubicBezTo>
                    <a:pt x="7081" y="7008"/>
                    <a:pt x="8847" y="6902"/>
                    <a:pt x="10747" y="6902"/>
                  </a:cubicBezTo>
                  <a:cubicBezTo>
                    <a:pt x="12640" y="6902"/>
                    <a:pt x="14400" y="7006"/>
                    <a:pt x="15865" y="7438"/>
                  </a:cubicBezTo>
                  <a:cubicBezTo>
                    <a:pt x="16241" y="7549"/>
                    <a:pt x="16651" y="7354"/>
                    <a:pt x="16699" y="7041"/>
                  </a:cubicBezTo>
                  <a:cubicBezTo>
                    <a:pt x="16719" y="6912"/>
                    <a:pt x="16729" y="6780"/>
                    <a:pt x="16731" y="6648"/>
                  </a:cubicBezTo>
                  <a:cubicBezTo>
                    <a:pt x="17765" y="6108"/>
                    <a:pt x="17638" y="4951"/>
                    <a:pt x="18430" y="4654"/>
                  </a:cubicBezTo>
                  <a:cubicBezTo>
                    <a:pt x="18655" y="4570"/>
                    <a:pt x="18691" y="4316"/>
                    <a:pt x="18451" y="4202"/>
                  </a:cubicBezTo>
                  <a:cubicBezTo>
                    <a:pt x="18216" y="4089"/>
                    <a:pt x="18519" y="3920"/>
                    <a:pt x="18432" y="3475"/>
                  </a:cubicBezTo>
                  <a:cubicBezTo>
                    <a:pt x="18370" y="3157"/>
                    <a:pt x="17872" y="3304"/>
                    <a:pt x="17943" y="3145"/>
                  </a:cubicBezTo>
                  <a:cubicBezTo>
                    <a:pt x="18205" y="2555"/>
                    <a:pt x="18682" y="1927"/>
                    <a:pt x="19005" y="1619"/>
                  </a:cubicBezTo>
                  <a:cubicBezTo>
                    <a:pt x="19358" y="1278"/>
                    <a:pt x="18661" y="893"/>
                    <a:pt x="18368" y="1263"/>
                  </a:cubicBezTo>
                  <a:cubicBezTo>
                    <a:pt x="18015" y="1710"/>
                    <a:pt x="17631" y="2439"/>
                    <a:pt x="17465" y="3110"/>
                  </a:cubicBezTo>
                  <a:cubicBezTo>
                    <a:pt x="17437" y="3223"/>
                    <a:pt x="17306" y="3209"/>
                    <a:pt x="17164" y="3227"/>
                  </a:cubicBezTo>
                  <a:cubicBezTo>
                    <a:pt x="16991" y="3251"/>
                    <a:pt x="16870" y="3375"/>
                    <a:pt x="16883" y="3513"/>
                  </a:cubicBezTo>
                  <a:cubicBezTo>
                    <a:pt x="16987" y="4618"/>
                    <a:pt x="16766" y="5287"/>
                    <a:pt x="16568" y="5660"/>
                  </a:cubicBezTo>
                  <a:cubicBezTo>
                    <a:pt x="16115" y="4359"/>
                    <a:pt x="14752" y="3298"/>
                    <a:pt x="12965" y="2810"/>
                  </a:cubicBezTo>
                  <a:lnTo>
                    <a:pt x="13297" y="2549"/>
                  </a:lnTo>
                  <a:cubicBezTo>
                    <a:pt x="13573" y="2333"/>
                    <a:pt x="13558" y="1982"/>
                    <a:pt x="13274" y="1779"/>
                  </a:cubicBezTo>
                  <a:cubicBezTo>
                    <a:pt x="13626" y="1490"/>
                    <a:pt x="13949" y="1530"/>
                    <a:pt x="14659" y="1400"/>
                  </a:cubicBezTo>
                  <a:cubicBezTo>
                    <a:pt x="15712" y="1209"/>
                    <a:pt x="16133" y="439"/>
                    <a:pt x="15661" y="243"/>
                  </a:cubicBezTo>
                  <a:cubicBezTo>
                    <a:pt x="15189" y="48"/>
                    <a:pt x="14710" y="529"/>
                    <a:pt x="14794" y="950"/>
                  </a:cubicBezTo>
                  <a:cubicBezTo>
                    <a:pt x="14480" y="1410"/>
                    <a:pt x="13242" y="1191"/>
                    <a:pt x="12808" y="1480"/>
                  </a:cubicBezTo>
                  <a:lnTo>
                    <a:pt x="12598" y="1345"/>
                  </a:lnTo>
                  <a:cubicBezTo>
                    <a:pt x="12773" y="889"/>
                    <a:pt x="12817" y="293"/>
                    <a:pt x="12060" y="8"/>
                  </a:cubicBezTo>
                  <a:cubicBezTo>
                    <a:pt x="11987" y="-20"/>
                    <a:pt x="11909" y="36"/>
                    <a:pt x="11940" y="95"/>
                  </a:cubicBezTo>
                  <a:cubicBezTo>
                    <a:pt x="12073" y="351"/>
                    <a:pt x="12002" y="624"/>
                    <a:pt x="11837" y="860"/>
                  </a:cubicBezTo>
                  <a:cubicBezTo>
                    <a:pt x="11190" y="484"/>
                    <a:pt x="10306" y="484"/>
                    <a:pt x="9660" y="860"/>
                  </a:cubicBezTo>
                  <a:cubicBezTo>
                    <a:pt x="9494" y="624"/>
                    <a:pt x="9421" y="351"/>
                    <a:pt x="9554" y="95"/>
                  </a:cubicBezTo>
                  <a:cubicBezTo>
                    <a:pt x="9585" y="36"/>
                    <a:pt x="9507" y="-20"/>
                    <a:pt x="9434" y="8"/>
                  </a:cubicBezTo>
                  <a:close/>
                  <a:moveTo>
                    <a:pt x="10747" y="7403"/>
                  </a:moveTo>
                  <a:cubicBezTo>
                    <a:pt x="10120" y="7403"/>
                    <a:pt x="9420" y="7413"/>
                    <a:pt x="8705" y="7459"/>
                  </a:cubicBezTo>
                  <a:cubicBezTo>
                    <a:pt x="8643" y="7462"/>
                    <a:pt x="8596" y="7508"/>
                    <a:pt x="8604" y="7556"/>
                  </a:cubicBezTo>
                  <a:cubicBezTo>
                    <a:pt x="8784" y="8574"/>
                    <a:pt x="9507" y="9510"/>
                    <a:pt x="10588" y="10095"/>
                  </a:cubicBezTo>
                  <a:cubicBezTo>
                    <a:pt x="10684" y="10146"/>
                    <a:pt x="10810" y="10146"/>
                    <a:pt x="10906" y="10095"/>
                  </a:cubicBezTo>
                  <a:cubicBezTo>
                    <a:pt x="11987" y="9510"/>
                    <a:pt x="12710" y="8574"/>
                    <a:pt x="12890" y="7556"/>
                  </a:cubicBezTo>
                  <a:cubicBezTo>
                    <a:pt x="12898" y="7508"/>
                    <a:pt x="12851" y="7462"/>
                    <a:pt x="12789" y="7459"/>
                  </a:cubicBezTo>
                  <a:cubicBezTo>
                    <a:pt x="12074" y="7413"/>
                    <a:pt x="11374" y="7403"/>
                    <a:pt x="10747" y="7403"/>
                  </a:cubicBezTo>
                  <a:close/>
                  <a:moveTo>
                    <a:pt x="7832" y="7531"/>
                  </a:moveTo>
                  <a:cubicBezTo>
                    <a:pt x="6059" y="7679"/>
                    <a:pt x="5173" y="7999"/>
                    <a:pt x="4737" y="8515"/>
                  </a:cubicBezTo>
                  <a:cubicBezTo>
                    <a:pt x="4577" y="8431"/>
                    <a:pt x="4349" y="8389"/>
                    <a:pt x="3986" y="8481"/>
                  </a:cubicBezTo>
                  <a:cubicBezTo>
                    <a:pt x="3118" y="8704"/>
                    <a:pt x="2312" y="9701"/>
                    <a:pt x="1631" y="10330"/>
                  </a:cubicBezTo>
                  <a:cubicBezTo>
                    <a:pt x="1517" y="10436"/>
                    <a:pt x="1556" y="10603"/>
                    <a:pt x="1728" y="10665"/>
                  </a:cubicBezTo>
                  <a:cubicBezTo>
                    <a:pt x="1856" y="10711"/>
                    <a:pt x="1916" y="10827"/>
                    <a:pt x="1867" y="10931"/>
                  </a:cubicBezTo>
                  <a:cubicBezTo>
                    <a:pt x="1780" y="11115"/>
                    <a:pt x="1636" y="11385"/>
                    <a:pt x="1475" y="11577"/>
                  </a:cubicBezTo>
                  <a:cubicBezTo>
                    <a:pt x="1406" y="11659"/>
                    <a:pt x="1460" y="11770"/>
                    <a:pt x="1582" y="11794"/>
                  </a:cubicBezTo>
                  <a:cubicBezTo>
                    <a:pt x="1640" y="11805"/>
                    <a:pt x="1702" y="11816"/>
                    <a:pt x="1764" y="11827"/>
                  </a:cubicBezTo>
                  <a:cubicBezTo>
                    <a:pt x="1822" y="11838"/>
                    <a:pt x="1853" y="11888"/>
                    <a:pt x="1829" y="11930"/>
                  </a:cubicBezTo>
                  <a:cubicBezTo>
                    <a:pt x="1904" y="11799"/>
                    <a:pt x="1261" y="12906"/>
                    <a:pt x="147" y="13609"/>
                  </a:cubicBezTo>
                  <a:cubicBezTo>
                    <a:pt x="-35" y="13724"/>
                    <a:pt x="-53" y="13938"/>
                    <a:pt x="119" y="14070"/>
                  </a:cubicBezTo>
                  <a:cubicBezTo>
                    <a:pt x="267" y="14183"/>
                    <a:pt x="518" y="14191"/>
                    <a:pt x="677" y="14062"/>
                  </a:cubicBezTo>
                  <a:cubicBezTo>
                    <a:pt x="1292" y="13537"/>
                    <a:pt x="1828" y="12870"/>
                    <a:pt x="2208" y="12051"/>
                  </a:cubicBezTo>
                  <a:cubicBezTo>
                    <a:pt x="2272" y="11886"/>
                    <a:pt x="2255" y="11913"/>
                    <a:pt x="2599" y="11964"/>
                  </a:cubicBezTo>
                  <a:cubicBezTo>
                    <a:pt x="2703" y="11979"/>
                    <a:pt x="2801" y="11920"/>
                    <a:pt x="2811" y="11838"/>
                  </a:cubicBezTo>
                  <a:cubicBezTo>
                    <a:pt x="2864" y="11395"/>
                    <a:pt x="3119" y="10131"/>
                    <a:pt x="4342" y="9748"/>
                  </a:cubicBezTo>
                  <a:cubicBezTo>
                    <a:pt x="4332" y="9989"/>
                    <a:pt x="4372" y="11919"/>
                    <a:pt x="4415" y="12297"/>
                  </a:cubicBezTo>
                  <a:cubicBezTo>
                    <a:pt x="3729" y="12366"/>
                    <a:pt x="2575" y="12608"/>
                    <a:pt x="2654" y="13417"/>
                  </a:cubicBezTo>
                  <a:cubicBezTo>
                    <a:pt x="2756" y="14452"/>
                    <a:pt x="3247" y="16129"/>
                    <a:pt x="3173" y="16987"/>
                  </a:cubicBezTo>
                  <a:cubicBezTo>
                    <a:pt x="3166" y="17069"/>
                    <a:pt x="3280" y="17123"/>
                    <a:pt x="3367" y="17076"/>
                  </a:cubicBezTo>
                  <a:lnTo>
                    <a:pt x="3369" y="17075"/>
                  </a:lnTo>
                  <a:cubicBezTo>
                    <a:pt x="3448" y="17032"/>
                    <a:pt x="3556" y="17074"/>
                    <a:pt x="3564" y="17149"/>
                  </a:cubicBezTo>
                  <a:cubicBezTo>
                    <a:pt x="3587" y="17372"/>
                    <a:pt x="3621" y="17774"/>
                    <a:pt x="3605" y="18096"/>
                  </a:cubicBezTo>
                  <a:cubicBezTo>
                    <a:pt x="3597" y="18259"/>
                    <a:pt x="3819" y="18365"/>
                    <a:pt x="4001" y="18286"/>
                  </a:cubicBezTo>
                  <a:cubicBezTo>
                    <a:pt x="4076" y="18254"/>
                    <a:pt x="4155" y="18220"/>
                    <a:pt x="4235" y="18185"/>
                  </a:cubicBezTo>
                  <a:cubicBezTo>
                    <a:pt x="4268" y="18171"/>
                    <a:pt x="4307" y="18186"/>
                    <a:pt x="4312" y="18215"/>
                  </a:cubicBezTo>
                  <a:cubicBezTo>
                    <a:pt x="4408" y="18705"/>
                    <a:pt x="4357" y="19226"/>
                    <a:pt x="4321" y="19405"/>
                  </a:cubicBezTo>
                  <a:cubicBezTo>
                    <a:pt x="4186" y="20252"/>
                    <a:pt x="3775" y="20901"/>
                    <a:pt x="3693" y="21006"/>
                  </a:cubicBezTo>
                  <a:cubicBezTo>
                    <a:pt x="3555" y="21182"/>
                    <a:pt x="3641" y="21416"/>
                    <a:pt x="3888" y="21504"/>
                  </a:cubicBezTo>
                  <a:cubicBezTo>
                    <a:pt x="4100" y="21580"/>
                    <a:pt x="4367" y="21497"/>
                    <a:pt x="4473" y="21334"/>
                  </a:cubicBezTo>
                  <a:cubicBezTo>
                    <a:pt x="4858" y="20749"/>
                    <a:pt x="5211" y="19437"/>
                    <a:pt x="5012" y="18501"/>
                  </a:cubicBezTo>
                  <a:cubicBezTo>
                    <a:pt x="4911" y="17772"/>
                    <a:pt x="4666" y="17995"/>
                    <a:pt x="5295" y="17707"/>
                  </a:cubicBezTo>
                  <a:cubicBezTo>
                    <a:pt x="5424" y="17648"/>
                    <a:pt x="5466" y="17518"/>
                    <a:pt x="5389" y="17418"/>
                  </a:cubicBezTo>
                  <a:cubicBezTo>
                    <a:pt x="4973" y="16876"/>
                    <a:pt x="3785" y="15227"/>
                    <a:pt x="3708" y="13989"/>
                  </a:cubicBezTo>
                  <a:cubicBezTo>
                    <a:pt x="3687" y="13665"/>
                    <a:pt x="4098" y="13503"/>
                    <a:pt x="4675" y="13434"/>
                  </a:cubicBezTo>
                  <a:cubicBezTo>
                    <a:pt x="5435" y="15619"/>
                    <a:pt x="7588" y="17242"/>
                    <a:pt x="10189" y="17446"/>
                  </a:cubicBezTo>
                  <a:cubicBezTo>
                    <a:pt x="10308" y="17456"/>
                    <a:pt x="10412" y="17384"/>
                    <a:pt x="10412" y="17290"/>
                  </a:cubicBezTo>
                  <a:lnTo>
                    <a:pt x="10412" y="10768"/>
                  </a:lnTo>
                  <a:cubicBezTo>
                    <a:pt x="10412" y="10685"/>
                    <a:pt x="10361" y="10608"/>
                    <a:pt x="10273" y="10562"/>
                  </a:cubicBezTo>
                  <a:cubicBezTo>
                    <a:pt x="8978" y="9884"/>
                    <a:pt x="8133" y="8809"/>
                    <a:pt x="7944" y="7602"/>
                  </a:cubicBezTo>
                  <a:cubicBezTo>
                    <a:pt x="7937" y="7559"/>
                    <a:pt x="7887" y="7526"/>
                    <a:pt x="7832" y="7531"/>
                  </a:cubicBezTo>
                  <a:close/>
                  <a:moveTo>
                    <a:pt x="13662" y="7531"/>
                  </a:moveTo>
                  <a:cubicBezTo>
                    <a:pt x="13607" y="7526"/>
                    <a:pt x="13557" y="7559"/>
                    <a:pt x="13550" y="7602"/>
                  </a:cubicBezTo>
                  <a:cubicBezTo>
                    <a:pt x="13361" y="8809"/>
                    <a:pt x="12516" y="9884"/>
                    <a:pt x="11221" y="10562"/>
                  </a:cubicBezTo>
                  <a:cubicBezTo>
                    <a:pt x="11133" y="10608"/>
                    <a:pt x="11082" y="10685"/>
                    <a:pt x="11082" y="10768"/>
                  </a:cubicBezTo>
                  <a:lnTo>
                    <a:pt x="11082" y="17290"/>
                  </a:lnTo>
                  <a:cubicBezTo>
                    <a:pt x="11082" y="17384"/>
                    <a:pt x="11186" y="17456"/>
                    <a:pt x="11305" y="17446"/>
                  </a:cubicBezTo>
                  <a:cubicBezTo>
                    <a:pt x="13906" y="17242"/>
                    <a:pt x="16059" y="15619"/>
                    <a:pt x="16819" y="13434"/>
                  </a:cubicBezTo>
                  <a:cubicBezTo>
                    <a:pt x="17396" y="13503"/>
                    <a:pt x="17807" y="13665"/>
                    <a:pt x="17786" y="13989"/>
                  </a:cubicBezTo>
                  <a:cubicBezTo>
                    <a:pt x="17709" y="15227"/>
                    <a:pt x="16521" y="16876"/>
                    <a:pt x="16105" y="17418"/>
                  </a:cubicBezTo>
                  <a:cubicBezTo>
                    <a:pt x="16028" y="17518"/>
                    <a:pt x="16070" y="17648"/>
                    <a:pt x="16199" y="17707"/>
                  </a:cubicBezTo>
                  <a:cubicBezTo>
                    <a:pt x="16828" y="17995"/>
                    <a:pt x="16583" y="17772"/>
                    <a:pt x="16482" y="18501"/>
                  </a:cubicBezTo>
                  <a:cubicBezTo>
                    <a:pt x="16283" y="19437"/>
                    <a:pt x="16639" y="20749"/>
                    <a:pt x="17023" y="21334"/>
                  </a:cubicBezTo>
                  <a:cubicBezTo>
                    <a:pt x="17130" y="21497"/>
                    <a:pt x="17394" y="21580"/>
                    <a:pt x="17606" y="21504"/>
                  </a:cubicBezTo>
                  <a:cubicBezTo>
                    <a:pt x="17853" y="21416"/>
                    <a:pt x="17939" y="21182"/>
                    <a:pt x="17801" y="21006"/>
                  </a:cubicBezTo>
                  <a:cubicBezTo>
                    <a:pt x="17719" y="20901"/>
                    <a:pt x="17308" y="20252"/>
                    <a:pt x="17173" y="19405"/>
                  </a:cubicBezTo>
                  <a:cubicBezTo>
                    <a:pt x="17137" y="19226"/>
                    <a:pt x="17086" y="18705"/>
                    <a:pt x="17182" y="18215"/>
                  </a:cubicBezTo>
                  <a:cubicBezTo>
                    <a:pt x="17187" y="18186"/>
                    <a:pt x="17226" y="18171"/>
                    <a:pt x="17259" y="18185"/>
                  </a:cubicBezTo>
                  <a:cubicBezTo>
                    <a:pt x="17339" y="18220"/>
                    <a:pt x="17418" y="18254"/>
                    <a:pt x="17493" y="18286"/>
                  </a:cubicBezTo>
                  <a:cubicBezTo>
                    <a:pt x="17675" y="18365"/>
                    <a:pt x="17900" y="18259"/>
                    <a:pt x="17892" y="18096"/>
                  </a:cubicBezTo>
                  <a:cubicBezTo>
                    <a:pt x="17875" y="17774"/>
                    <a:pt x="17907" y="17372"/>
                    <a:pt x="17930" y="17149"/>
                  </a:cubicBezTo>
                  <a:cubicBezTo>
                    <a:pt x="17938" y="17074"/>
                    <a:pt x="18046" y="17032"/>
                    <a:pt x="18125" y="17075"/>
                  </a:cubicBezTo>
                  <a:lnTo>
                    <a:pt x="18127" y="17076"/>
                  </a:lnTo>
                  <a:cubicBezTo>
                    <a:pt x="18214" y="17123"/>
                    <a:pt x="18328" y="17069"/>
                    <a:pt x="18321" y="16987"/>
                  </a:cubicBezTo>
                  <a:cubicBezTo>
                    <a:pt x="18247" y="16129"/>
                    <a:pt x="18738" y="14452"/>
                    <a:pt x="18840" y="13417"/>
                  </a:cubicBezTo>
                  <a:cubicBezTo>
                    <a:pt x="18919" y="12608"/>
                    <a:pt x="17765" y="12366"/>
                    <a:pt x="17079" y="12297"/>
                  </a:cubicBezTo>
                  <a:cubicBezTo>
                    <a:pt x="17122" y="11919"/>
                    <a:pt x="17162" y="9989"/>
                    <a:pt x="17152" y="9748"/>
                  </a:cubicBezTo>
                  <a:cubicBezTo>
                    <a:pt x="18375" y="10131"/>
                    <a:pt x="18630" y="11395"/>
                    <a:pt x="18683" y="11838"/>
                  </a:cubicBezTo>
                  <a:cubicBezTo>
                    <a:pt x="18693" y="11920"/>
                    <a:pt x="18791" y="11979"/>
                    <a:pt x="18895" y="11964"/>
                  </a:cubicBezTo>
                  <a:cubicBezTo>
                    <a:pt x="19239" y="11913"/>
                    <a:pt x="19222" y="11886"/>
                    <a:pt x="19286" y="12051"/>
                  </a:cubicBezTo>
                  <a:cubicBezTo>
                    <a:pt x="19666" y="12870"/>
                    <a:pt x="20202" y="13537"/>
                    <a:pt x="20817" y="14062"/>
                  </a:cubicBezTo>
                  <a:cubicBezTo>
                    <a:pt x="20976" y="14191"/>
                    <a:pt x="21227" y="14183"/>
                    <a:pt x="21375" y="14070"/>
                  </a:cubicBezTo>
                  <a:cubicBezTo>
                    <a:pt x="21547" y="13938"/>
                    <a:pt x="21529" y="13724"/>
                    <a:pt x="21347" y="13609"/>
                  </a:cubicBezTo>
                  <a:cubicBezTo>
                    <a:pt x="20233" y="12906"/>
                    <a:pt x="19590" y="11799"/>
                    <a:pt x="19665" y="11930"/>
                  </a:cubicBezTo>
                  <a:cubicBezTo>
                    <a:pt x="19641" y="11888"/>
                    <a:pt x="19672" y="11838"/>
                    <a:pt x="19730" y="11827"/>
                  </a:cubicBezTo>
                  <a:cubicBezTo>
                    <a:pt x="19792" y="11816"/>
                    <a:pt x="19854" y="11805"/>
                    <a:pt x="19912" y="11794"/>
                  </a:cubicBezTo>
                  <a:cubicBezTo>
                    <a:pt x="20034" y="11770"/>
                    <a:pt x="20088" y="11659"/>
                    <a:pt x="20019" y="11577"/>
                  </a:cubicBezTo>
                  <a:cubicBezTo>
                    <a:pt x="19858" y="11385"/>
                    <a:pt x="19714" y="11115"/>
                    <a:pt x="19627" y="10931"/>
                  </a:cubicBezTo>
                  <a:cubicBezTo>
                    <a:pt x="19578" y="10827"/>
                    <a:pt x="19638" y="10711"/>
                    <a:pt x="19766" y="10665"/>
                  </a:cubicBezTo>
                  <a:cubicBezTo>
                    <a:pt x="19938" y="10603"/>
                    <a:pt x="19977" y="10436"/>
                    <a:pt x="19863" y="10330"/>
                  </a:cubicBezTo>
                  <a:cubicBezTo>
                    <a:pt x="19182" y="9701"/>
                    <a:pt x="18378" y="8704"/>
                    <a:pt x="17510" y="8481"/>
                  </a:cubicBezTo>
                  <a:cubicBezTo>
                    <a:pt x="17147" y="8389"/>
                    <a:pt x="16917" y="8431"/>
                    <a:pt x="16757" y="8515"/>
                  </a:cubicBezTo>
                  <a:cubicBezTo>
                    <a:pt x="16321" y="7999"/>
                    <a:pt x="15435" y="7679"/>
                    <a:pt x="13662" y="7531"/>
                  </a:cubicBezTo>
                  <a:close/>
                </a:path>
              </a:pathLst>
            </a:custGeom>
            <a:solidFill>
              <a:schemeClr val="accent6">
                <a:hueOff val="-177992"/>
                <a:satOff val="-3994"/>
                <a:lumOff val="-8890"/>
              </a:schemeClr>
            </a:solidFill>
            <a:ln w="12700" cap="flat">
              <a:noFill/>
              <a:miter lim="400000"/>
            </a:ln>
            <a:effectLst/>
          </p:spPr>
          <p:txBody>
            <a:bodyPr wrap="square" lIns="50800" tIns="50800" rIns="50800" bIns="50800" numCol="1" anchor="ctr">
              <a:noAutofit/>
            </a:bodyPr>
            <a:lstStyle/>
            <a:p>
              <a:pPr>
                <a:defRPr sz="3200" b="1">
                  <a:solidFill>
                    <a:srgbClr val="FFFFFF"/>
                  </a:solidFill>
                </a:defRPr>
              </a:pPr>
              <a:endParaRPr/>
            </a:p>
          </p:txBody>
        </p:sp>
        <p:sp>
          <p:nvSpPr>
            <p:cNvPr id="313" name="Gemeinheiten"/>
            <p:cNvSpPr txBox="1"/>
            <p:nvPr/>
          </p:nvSpPr>
          <p:spPr>
            <a:xfrm>
              <a:off x="858838" y="946634"/>
              <a:ext cx="2975172" cy="6565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r>
                <a:rPr sz="3600" err="1"/>
                <a:t>Gemeinheiten</a:t>
              </a:r>
              <a:endParaRPr sz="3600"/>
            </a:p>
          </p:txBody>
        </p:sp>
      </p:grpSp>
      <p:grpSp>
        <p:nvGrpSpPr>
          <p:cNvPr id="317" name="Gruppieren"/>
          <p:cNvGrpSpPr/>
          <p:nvPr/>
        </p:nvGrpSpPr>
        <p:grpSpPr>
          <a:xfrm rot="20460000">
            <a:off x="4455600" y="6510481"/>
            <a:ext cx="4083877" cy="3197557"/>
            <a:chOff x="-1" y="0"/>
            <a:chExt cx="4083875" cy="3197556"/>
          </a:xfrm>
        </p:grpSpPr>
        <p:sp>
          <p:nvSpPr>
            <p:cNvPr id="315" name="Käfer"/>
            <p:cNvSpPr/>
            <p:nvPr/>
          </p:nvSpPr>
          <p:spPr>
            <a:xfrm rot="5400000">
              <a:off x="443159" y="-443160"/>
              <a:ext cx="3197556" cy="4083875"/>
            </a:xfrm>
            <a:custGeom>
              <a:avLst/>
              <a:gdLst/>
              <a:ahLst/>
              <a:cxnLst>
                <a:cxn ang="0">
                  <a:pos x="wd2" y="hd2"/>
                </a:cxn>
                <a:cxn ang="5400000">
                  <a:pos x="wd2" y="hd2"/>
                </a:cxn>
                <a:cxn ang="10800000">
                  <a:pos x="wd2" y="hd2"/>
                </a:cxn>
                <a:cxn ang="16200000">
                  <a:pos x="wd2" y="hd2"/>
                </a:cxn>
              </a:cxnLst>
              <a:rect l="0" t="0" r="r" b="b"/>
              <a:pathLst>
                <a:path w="21494" h="21532" extrusionOk="0">
                  <a:moveTo>
                    <a:pt x="9434" y="8"/>
                  </a:moveTo>
                  <a:cubicBezTo>
                    <a:pt x="8677" y="293"/>
                    <a:pt x="8721" y="889"/>
                    <a:pt x="8896" y="1345"/>
                  </a:cubicBezTo>
                  <a:lnTo>
                    <a:pt x="8686" y="1480"/>
                  </a:lnTo>
                  <a:cubicBezTo>
                    <a:pt x="8252" y="1191"/>
                    <a:pt x="7014" y="1410"/>
                    <a:pt x="6700" y="950"/>
                  </a:cubicBezTo>
                  <a:cubicBezTo>
                    <a:pt x="6784" y="529"/>
                    <a:pt x="6305" y="48"/>
                    <a:pt x="5833" y="243"/>
                  </a:cubicBezTo>
                  <a:cubicBezTo>
                    <a:pt x="5361" y="438"/>
                    <a:pt x="5782" y="1209"/>
                    <a:pt x="6835" y="1400"/>
                  </a:cubicBezTo>
                  <a:cubicBezTo>
                    <a:pt x="7544" y="1529"/>
                    <a:pt x="7866" y="1490"/>
                    <a:pt x="8220" y="1779"/>
                  </a:cubicBezTo>
                  <a:cubicBezTo>
                    <a:pt x="7936" y="1982"/>
                    <a:pt x="7921" y="2333"/>
                    <a:pt x="8197" y="2549"/>
                  </a:cubicBezTo>
                  <a:lnTo>
                    <a:pt x="8529" y="2810"/>
                  </a:lnTo>
                  <a:cubicBezTo>
                    <a:pt x="6742" y="3298"/>
                    <a:pt x="5379" y="4359"/>
                    <a:pt x="4926" y="5660"/>
                  </a:cubicBezTo>
                  <a:cubicBezTo>
                    <a:pt x="4728" y="5287"/>
                    <a:pt x="4509" y="4618"/>
                    <a:pt x="4613" y="3513"/>
                  </a:cubicBezTo>
                  <a:cubicBezTo>
                    <a:pt x="4626" y="3375"/>
                    <a:pt x="4503" y="3251"/>
                    <a:pt x="4330" y="3227"/>
                  </a:cubicBezTo>
                  <a:cubicBezTo>
                    <a:pt x="4186" y="3208"/>
                    <a:pt x="4057" y="3222"/>
                    <a:pt x="4029" y="3110"/>
                  </a:cubicBezTo>
                  <a:cubicBezTo>
                    <a:pt x="3842" y="2356"/>
                    <a:pt x="3276" y="1322"/>
                    <a:pt x="3023" y="1173"/>
                  </a:cubicBezTo>
                  <a:cubicBezTo>
                    <a:pt x="2660" y="960"/>
                    <a:pt x="2194" y="1338"/>
                    <a:pt x="2489" y="1619"/>
                  </a:cubicBezTo>
                  <a:cubicBezTo>
                    <a:pt x="2718" y="1837"/>
                    <a:pt x="3243" y="2453"/>
                    <a:pt x="3551" y="3145"/>
                  </a:cubicBezTo>
                  <a:cubicBezTo>
                    <a:pt x="3621" y="3303"/>
                    <a:pt x="3124" y="3157"/>
                    <a:pt x="3062" y="3475"/>
                  </a:cubicBezTo>
                  <a:cubicBezTo>
                    <a:pt x="2973" y="3930"/>
                    <a:pt x="3288" y="4084"/>
                    <a:pt x="3032" y="4208"/>
                  </a:cubicBezTo>
                  <a:cubicBezTo>
                    <a:pt x="2815" y="4315"/>
                    <a:pt x="2833" y="4568"/>
                    <a:pt x="3064" y="4654"/>
                  </a:cubicBezTo>
                  <a:cubicBezTo>
                    <a:pt x="3862" y="4953"/>
                    <a:pt x="3718" y="6102"/>
                    <a:pt x="4763" y="6648"/>
                  </a:cubicBezTo>
                  <a:cubicBezTo>
                    <a:pt x="4765" y="6783"/>
                    <a:pt x="4776" y="6917"/>
                    <a:pt x="4797" y="7050"/>
                  </a:cubicBezTo>
                  <a:cubicBezTo>
                    <a:pt x="4845" y="7358"/>
                    <a:pt x="5242" y="7555"/>
                    <a:pt x="5612" y="7445"/>
                  </a:cubicBezTo>
                  <a:cubicBezTo>
                    <a:pt x="7081" y="7008"/>
                    <a:pt x="8847" y="6902"/>
                    <a:pt x="10747" y="6902"/>
                  </a:cubicBezTo>
                  <a:cubicBezTo>
                    <a:pt x="12640" y="6902"/>
                    <a:pt x="14400" y="7006"/>
                    <a:pt x="15865" y="7438"/>
                  </a:cubicBezTo>
                  <a:cubicBezTo>
                    <a:pt x="16241" y="7549"/>
                    <a:pt x="16651" y="7354"/>
                    <a:pt x="16699" y="7041"/>
                  </a:cubicBezTo>
                  <a:cubicBezTo>
                    <a:pt x="16719" y="6912"/>
                    <a:pt x="16729" y="6780"/>
                    <a:pt x="16731" y="6648"/>
                  </a:cubicBezTo>
                  <a:cubicBezTo>
                    <a:pt x="17765" y="6108"/>
                    <a:pt x="17638" y="4951"/>
                    <a:pt x="18430" y="4654"/>
                  </a:cubicBezTo>
                  <a:cubicBezTo>
                    <a:pt x="18655" y="4570"/>
                    <a:pt x="18691" y="4316"/>
                    <a:pt x="18451" y="4202"/>
                  </a:cubicBezTo>
                  <a:cubicBezTo>
                    <a:pt x="18216" y="4089"/>
                    <a:pt x="18519" y="3920"/>
                    <a:pt x="18432" y="3475"/>
                  </a:cubicBezTo>
                  <a:cubicBezTo>
                    <a:pt x="18370" y="3157"/>
                    <a:pt x="17872" y="3304"/>
                    <a:pt x="17943" y="3145"/>
                  </a:cubicBezTo>
                  <a:cubicBezTo>
                    <a:pt x="18205" y="2555"/>
                    <a:pt x="18682" y="1927"/>
                    <a:pt x="19005" y="1619"/>
                  </a:cubicBezTo>
                  <a:cubicBezTo>
                    <a:pt x="19358" y="1278"/>
                    <a:pt x="18661" y="893"/>
                    <a:pt x="18368" y="1263"/>
                  </a:cubicBezTo>
                  <a:cubicBezTo>
                    <a:pt x="18015" y="1710"/>
                    <a:pt x="17631" y="2439"/>
                    <a:pt x="17465" y="3110"/>
                  </a:cubicBezTo>
                  <a:cubicBezTo>
                    <a:pt x="17437" y="3223"/>
                    <a:pt x="17306" y="3209"/>
                    <a:pt x="17164" y="3227"/>
                  </a:cubicBezTo>
                  <a:cubicBezTo>
                    <a:pt x="16991" y="3251"/>
                    <a:pt x="16870" y="3375"/>
                    <a:pt x="16883" y="3513"/>
                  </a:cubicBezTo>
                  <a:cubicBezTo>
                    <a:pt x="16987" y="4618"/>
                    <a:pt x="16766" y="5287"/>
                    <a:pt x="16568" y="5660"/>
                  </a:cubicBezTo>
                  <a:cubicBezTo>
                    <a:pt x="16115" y="4359"/>
                    <a:pt x="14752" y="3298"/>
                    <a:pt x="12965" y="2810"/>
                  </a:cubicBezTo>
                  <a:lnTo>
                    <a:pt x="13297" y="2549"/>
                  </a:lnTo>
                  <a:cubicBezTo>
                    <a:pt x="13573" y="2333"/>
                    <a:pt x="13558" y="1982"/>
                    <a:pt x="13274" y="1779"/>
                  </a:cubicBezTo>
                  <a:cubicBezTo>
                    <a:pt x="13626" y="1490"/>
                    <a:pt x="13949" y="1530"/>
                    <a:pt x="14659" y="1400"/>
                  </a:cubicBezTo>
                  <a:cubicBezTo>
                    <a:pt x="15712" y="1209"/>
                    <a:pt x="16133" y="439"/>
                    <a:pt x="15661" y="243"/>
                  </a:cubicBezTo>
                  <a:cubicBezTo>
                    <a:pt x="15189" y="48"/>
                    <a:pt x="14710" y="529"/>
                    <a:pt x="14794" y="950"/>
                  </a:cubicBezTo>
                  <a:cubicBezTo>
                    <a:pt x="14480" y="1410"/>
                    <a:pt x="13242" y="1191"/>
                    <a:pt x="12808" y="1480"/>
                  </a:cubicBezTo>
                  <a:lnTo>
                    <a:pt x="12598" y="1345"/>
                  </a:lnTo>
                  <a:cubicBezTo>
                    <a:pt x="12773" y="889"/>
                    <a:pt x="12817" y="293"/>
                    <a:pt x="12060" y="8"/>
                  </a:cubicBezTo>
                  <a:cubicBezTo>
                    <a:pt x="11987" y="-20"/>
                    <a:pt x="11909" y="36"/>
                    <a:pt x="11940" y="95"/>
                  </a:cubicBezTo>
                  <a:cubicBezTo>
                    <a:pt x="12073" y="351"/>
                    <a:pt x="12002" y="624"/>
                    <a:pt x="11837" y="860"/>
                  </a:cubicBezTo>
                  <a:cubicBezTo>
                    <a:pt x="11190" y="484"/>
                    <a:pt x="10306" y="484"/>
                    <a:pt x="9660" y="860"/>
                  </a:cubicBezTo>
                  <a:cubicBezTo>
                    <a:pt x="9494" y="624"/>
                    <a:pt x="9421" y="351"/>
                    <a:pt x="9554" y="95"/>
                  </a:cubicBezTo>
                  <a:cubicBezTo>
                    <a:pt x="9585" y="36"/>
                    <a:pt x="9507" y="-20"/>
                    <a:pt x="9434" y="8"/>
                  </a:cubicBezTo>
                  <a:close/>
                  <a:moveTo>
                    <a:pt x="10747" y="7403"/>
                  </a:moveTo>
                  <a:cubicBezTo>
                    <a:pt x="10120" y="7403"/>
                    <a:pt x="9420" y="7413"/>
                    <a:pt x="8705" y="7459"/>
                  </a:cubicBezTo>
                  <a:cubicBezTo>
                    <a:pt x="8643" y="7462"/>
                    <a:pt x="8596" y="7508"/>
                    <a:pt x="8604" y="7556"/>
                  </a:cubicBezTo>
                  <a:cubicBezTo>
                    <a:pt x="8784" y="8574"/>
                    <a:pt x="9507" y="9510"/>
                    <a:pt x="10588" y="10095"/>
                  </a:cubicBezTo>
                  <a:cubicBezTo>
                    <a:pt x="10684" y="10146"/>
                    <a:pt x="10810" y="10146"/>
                    <a:pt x="10906" y="10095"/>
                  </a:cubicBezTo>
                  <a:cubicBezTo>
                    <a:pt x="11987" y="9510"/>
                    <a:pt x="12710" y="8574"/>
                    <a:pt x="12890" y="7556"/>
                  </a:cubicBezTo>
                  <a:cubicBezTo>
                    <a:pt x="12898" y="7508"/>
                    <a:pt x="12851" y="7462"/>
                    <a:pt x="12789" y="7459"/>
                  </a:cubicBezTo>
                  <a:cubicBezTo>
                    <a:pt x="12074" y="7413"/>
                    <a:pt x="11374" y="7403"/>
                    <a:pt x="10747" y="7403"/>
                  </a:cubicBezTo>
                  <a:close/>
                  <a:moveTo>
                    <a:pt x="7832" y="7531"/>
                  </a:moveTo>
                  <a:cubicBezTo>
                    <a:pt x="6059" y="7679"/>
                    <a:pt x="5173" y="7999"/>
                    <a:pt x="4737" y="8515"/>
                  </a:cubicBezTo>
                  <a:cubicBezTo>
                    <a:pt x="4577" y="8431"/>
                    <a:pt x="4349" y="8389"/>
                    <a:pt x="3986" y="8481"/>
                  </a:cubicBezTo>
                  <a:cubicBezTo>
                    <a:pt x="3118" y="8704"/>
                    <a:pt x="2312" y="9701"/>
                    <a:pt x="1631" y="10330"/>
                  </a:cubicBezTo>
                  <a:cubicBezTo>
                    <a:pt x="1517" y="10436"/>
                    <a:pt x="1556" y="10603"/>
                    <a:pt x="1728" y="10665"/>
                  </a:cubicBezTo>
                  <a:cubicBezTo>
                    <a:pt x="1856" y="10711"/>
                    <a:pt x="1916" y="10827"/>
                    <a:pt x="1867" y="10931"/>
                  </a:cubicBezTo>
                  <a:cubicBezTo>
                    <a:pt x="1780" y="11115"/>
                    <a:pt x="1636" y="11385"/>
                    <a:pt x="1475" y="11577"/>
                  </a:cubicBezTo>
                  <a:cubicBezTo>
                    <a:pt x="1406" y="11659"/>
                    <a:pt x="1460" y="11770"/>
                    <a:pt x="1582" y="11794"/>
                  </a:cubicBezTo>
                  <a:cubicBezTo>
                    <a:pt x="1640" y="11805"/>
                    <a:pt x="1702" y="11816"/>
                    <a:pt x="1764" y="11827"/>
                  </a:cubicBezTo>
                  <a:cubicBezTo>
                    <a:pt x="1822" y="11838"/>
                    <a:pt x="1853" y="11888"/>
                    <a:pt x="1829" y="11930"/>
                  </a:cubicBezTo>
                  <a:cubicBezTo>
                    <a:pt x="1904" y="11799"/>
                    <a:pt x="1261" y="12906"/>
                    <a:pt x="147" y="13609"/>
                  </a:cubicBezTo>
                  <a:cubicBezTo>
                    <a:pt x="-35" y="13724"/>
                    <a:pt x="-53" y="13938"/>
                    <a:pt x="119" y="14070"/>
                  </a:cubicBezTo>
                  <a:cubicBezTo>
                    <a:pt x="267" y="14183"/>
                    <a:pt x="518" y="14191"/>
                    <a:pt x="677" y="14062"/>
                  </a:cubicBezTo>
                  <a:cubicBezTo>
                    <a:pt x="1292" y="13537"/>
                    <a:pt x="1828" y="12870"/>
                    <a:pt x="2208" y="12051"/>
                  </a:cubicBezTo>
                  <a:cubicBezTo>
                    <a:pt x="2272" y="11886"/>
                    <a:pt x="2255" y="11913"/>
                    <a:pt x="2599" y="11964"/>
                  </a:cubicBezTo>
                  <a:cubicBezTo>
                    <a:pt x="2703" y="11979"/>
                    <a:pt x="2801" y="11920"/>
                    <a:pt x="2811" y="11838"/>
                  </a:cubicBezTo>
                  <a:cubicBezTo>
                    <a:pt x="2864" y="11395"/>
                    <a:pt x="3119" y="10131"/>
                    <a:pt x="4342" y="9748"/>
                  </a:cubicBezTo>
                  <a:cubicBezTo>
                    <a:pt x="4332" y="9989"/>
                    <a:pt x="4372" y="11919"/>
                    <a:pt x="4415" y="12297"/>
                  </a:cubicBezTo>
                  <a:cubicBezTo>
                    <a:pt x="3729" y="12366"/>
                    <a:pt x="2575" y="12608"/>
                    <a:pt x="2654" y="13417"/>
                  </a:cubicBezTo>
                  <a:cubicBezTo>
                    <a:pt x="2756" y="14452"/>
                    <a:pt x="3247" y="16129"/>
                    <a:pt x="3173" y="16987"/>
                  </a:cubicBezTo>
                  <a:cubicBezTo>
                    <a:pt x="3166" y="17069"/>
                    <a:pt x="3280" y="17123"/>
                    <a:pt x="3367" y="17076"/>
                  </a:cubicBezTo>
                  <a:lnTo>
                    <a:pt x="3369" y="17075"/>
                  </a:lnTo>
                  <a:cubicBezTo>
                    <a:pt x="3448" y="17032"/>
                    <a:pt x="3556" y="17074"/>
                    <a:pt x="3564" y="17149"/>
                  </a:cubicBezTo>
                  <a:cubicBezTo>
                    <a:pt x="3587" y="17372"/>
                    <a:pt x="3621" y="17774"/>
                    <a:pt x="3605" y="18096"/>
                  </a:cubicBezTo>
                  <a:cubicBezTo>
                    <a:pt x="3597" y="18259"/>
                    <a:pt x="3819" y="18365"/>
                    <a:pt x="4001" y="18286"/>
                  </a:cubicBezTo>
                  <a:cubicBezTo>
                    <a:pt x="4076" y="18254"/>
                    <a:pt x="4155" y="18220"/>
                    <a:pt x="4235" y="18185"/>
                  </a:cubicBezTo>
                  <a:cubicBezTo>
                    <a:pt x="4268" y="18171"/>
                    <a:pt x="4307" y="18186"/>
                    <a:pt x="4312" y="18215"/>
                  </a:cubicBezTo>
                  <a:cubicBezTo>
                    <a:pt x="4408" y="18705"/>
                    <a:pt x="4357" y="19226"/>
                    <a:pt x="4321" y="19405"/>
                  </a:cubicBezTo>
                  <a:cubicBezTo>
                    <a:pt x="4186" y="20252"/>
                    <a:pt x="3775" y="20901"/>
                    <a:pt x="3693" y="21006"/>
                  </a:cubicBezTo>
                  <a:cubicBezTo>
                    <a:pt x="3555" y="21182"/>
                    <a:pt x="3641" y="21416"/>
                    <a:pt x="3888" y="21504"/>
                  </a:cubicBezTo>
                  <a:cubicBezTo>
                    <a:pt x="4100" y="21580"/>
                    <a:pt x="4367" y="21497"/>
                    <a:pt x="4473" y="21334"/>
                  </a:cubicBezTo>
                  <a:cubicBezTo>
                    <a:pt x="4858" y="20749"/>
                    <a:pt x="5211" y="19437"/>
                    <a:pt x="5012" y="18501"/>
                  </a:cubicBezTo>
                  <a:cubicBezTo>
                    <a:pt x="4911" y="17772"/>
                    <a:pt x="4666" y="17995"/>
                    <a:pt x="5295" y="17707"/>
                  </a:cubicBezTo>
                  <a:cubicBezTo>
                    <a:pt x="5424" y="17648"/>
                    <a:pt x="5466" y="17518"/>
                    <a:pt x="5389" y="17418"/>
                  </a:cubicBezTo>
                  <a:cubicBezTo>
                    <a:pt x="4973" y="16876"/>
                    <a:pt x="3785" y="15227"/>
                    <a:pt x="3708" y="13989"/>
                  </a:cubicBezTo>
                  <a:cubicBezTo>
                    <a:pt x="3687" y="13665"/>
                    <a:pt x="4098" y="13503"/>
                    <a:pt x="4675" y="13434"/>
                  </a:cubicBezTo>
                  <a:cubicBezTo>
                    <a:pt x="5435" y="15619"/>
                    <a:pt x="7588" y="17242"/>
                    <a:pt x="10189" y="17446"/>
                  </a:cubicBezTo>
                  <a:cubicBezTo>
                    <a:pt x="10308" y="17456"/>
                    <a:pt x="10412" y="17384"/>
                    <a:pt x="10412" y="17290"/>
                  </a:cubicBezTo>
                  <a:lnTo>
                    <a:pt x="10412" y="10768"/>
                  </a:lnTo>
                  <a:cubicBezTo>
                    <a:pt x="10412" y="10685"/>
                    <a:pt x="10361" y="10608"/>
                    <a:pt x="10273" y="10562"/>
                  </a:cubicBezTo>
                  <a:cubicBezTo>
                    <a:pt x="8978" y="9884"/>
                    <a:pt x="8133" y="8809"/>
                    <a:pt x="7944" y="7602"/>
                  </a:cubicBezTo>
                  <a:cubicBezTo>
                    <a:pt x="7937" y="7559"/>
                    <a:pt x="7887" y="7526"/>
                    <a:pt x="7832" y="7531"/>
                  </a:cubicBezTo>
                  <a:close/>
                  <a:moveTo>
                    <a:pt x="13662" y="7531"/>
                  </a:moveTo>
                  <a:cubicBezTo>
                    <a:pt x="13607" y="7526"/>
                    <a:pt x="13557" y="7559"/>
                    <a:pt x="13550" y="7602"/>
                  </a:cubicBezTo>
                  <a:cubicBezTo>
                    <a:pt x="13361" y="8809"/>
                    <a:pt x="12516" y="9884"/>
                    <a:pt x="11221" y="10562"/>
                  </a:cubicBezTo>
                  <a:cubicBezTo>
                    <a:pt x="11133" y="10608"/>
                    <a:pt x="11082" y="10685"/>
                    <a:pt x="11082" y="10768"/>
                  </a:cubicBezTo>
                  <a:lnTo>
                    <a:pt x="11082" y="17290"/>
                  </a:lnTo>
                  <a:cubicBezTo>
                    <a:pt x="11082" y="17384"/>
                    <a:pt x="11186" y="17456"/>
                    <a:pt x="11305" y="17446"/>
                  </a:cubicBezTo>
                  <a:cubicBezTo>
                    <a:pt x="13906" y="17242"/>
                    <a:pt x="16059" y="15619"/>
                    <a:pt x="16819" y="13434"/>
                  </a:cubicBezTo>
                  <a:cubicBezTo>
                    <a:pt x="17396" y="13503"/>
                    <a:pt x="17807" y="13665"/>
                    <a:pt x="17786" y="13989"/>
                  </a:cubicBezTo>
                  <a:cubicBezTo>
                    <a:pt x="17709" y="15227"/>
                    <a:pt x="16521" y="16876"/>
                    <a:pt x="16105" y="17418"/>
                  </a:cubicBezTo>
                  <a:cubicBezTo>
                    <a:pt x="16028" y="17518"/>
                    <a:pt x="16070" y="17648"/>
                    <a:pt x="16199" y="17707"/>
                  </a:cubicBezTo>
                  <a:cubicBezTo>
                    <a:pt x="16828" y="17995"/>
                    <a:pt x="16583" y="17772"/>
                    <a:pt x="16482" y="18501"/>
                  </a:cubicBezTo>
                  <a:cubicBezTo>
                    <a:pt x="16283" y="19437"/>
                    <a:pt x="16639" y="20749"/>
                    <a:pt x="17023" y="21334"/>
                  </a:cubicBezTo>
                  <a:cubicBezTo>
                    <a:pt x="17130" y="21497"/>
                    <a:pt x="17394" y="21580"/>
                    <a:pt x="17606" y="21504"/>
                  </a:cubicBezTo>
                  <a:cubicBezTo>
                    <a:pt x="17853" y="21416"/>
                    <a:pt x="17939" y="21182"/>
                    <a:pt x="17801" y="21006"/>
                  </a:cubicBezTo>
                  <a:cubicBezTo>
                    <a:pt x="17719" y="20901"/>
                    <a:pt x="17308" y="20252"/>
                    <a:pt x="17173" y="19405"/>
                  </a:cubicBezTo>
                  <a:cubicBezTo>
                    <a:pt x="17137" y="19226"/>
                    <a:pt x="17086" y="18705"/>
                    <a:pt x="17182" y="18215"/>
                  </a:cubicBezTo>
                  <a:cubicBezTo>
                    <a:pt x="17187" y="18186"/>
                    <a:pt x="17226" y="18171"/>
                    <a:pt x="17259" y="18185"/>
                  </a:cubicBezTo>
                  <a:cubicBezTo>
                    <a:pt x="17339" y="18220"/>
                    <a:pt x="17418" y="18254"/>
                    <a:pt x="17493" y="18286"/>
                  </a:cubicBezTo>
                  <a:cubicBezTo>
                    <a:pt x="17675" y="18365"/>
                    <a:pt x="17900" y="18259"/>
                    <a:pt x="17892" y="18096"/>
                  </a:cubicBezTo>
                  <a:cubicBezTo>
                    <a:pt x="17875" y="17774"/>
                    <a:pt x="17907" y="17372"/>
                    <a:pt x="17930" y="17149"/>
                  </a:cubicBezTo>
                  <a:cubicBezTo>
                    <a:pt x="17938" y="17074"/>
                    <a:pt x="18046" y="17032"/>
                    <a:pt x="18125" y="17075"/>
                  </a:cubicBezTo>
                  <a:lnTo>
                    <a:pt x="18127" y="17076"/>
                  </a:lnTo>
                  <a:cubicBezTo>
                    <a:pt x="18214" y="17123"/>
                    <a:pt x="18328" y="17069"/>
                    <a:pt x="18321" y="16987"/>
                  </a:cubicBezTo>
                  <a:cubicBezTo>
                    <a:pt x="18247" y="16129"/>
                    <a:pt x="18738" y="14452"/>
                    <a:pt x="18840" y="13417"/>
                  </a:cubicBezTo>
                  <a:cubicBezTo>
                    <a:pt x="18919" y="12608"/>
                    <a:pt x="17765" y="12366"/>
                    <a:pt x="17079" y="12297"/>
                  </a:cubicBezTo>
                  <a:cubicBezTo>
                    <a:pt x="17122" y="11919"/>
                    <a:pt x="17162" y="9989"/>
                    <a:pt x="17152" y="9748"/>
                  </a:cubicBezTo>
                  <a:cubicBezTo>
                    <a:pt x="18375" y="10131"/>
                    <a:pt x="18630" y="11395"/>
                    <a:pt x="18683" y="11838"/>
                  </a:cubicBezTo>
                  <a:cubicBezTo>
                    <a:pt x="18693" y="11920"/>
                    <a:pt x="18791" y="11979"/>
                    <a:pt x="18895" y="11964"/>
                  </a:cubicBezTo>
                  <a:cubicBezTo>
                    <a:pt x="19239" y="11913"/>
                    <a:pt x="19222" y="11886"/>
                    <a:pt x="19286" y="12051"/>
                  </a:cubicBezTo>
                  <a:cubicBezTo>
                    <a:pt x="19666" y="12870"/>
                    <a:pt x="20202" y="13537"/>
                    <a:pt x="20817" y="14062"/>
                  </a:cubicBezTo>
                  <a:cubicBezTo>
                    <a:pt x="20976" y="14191"/>
                    <a:pt x="21227" y="14183"/>
                    <a:pt x="21375" y="14070"/>
                  </a:cubicBezTo>
                  <a:cubicBezTo>
                    <a:pt x="21547" y="13938"/>
                    <a:pt x="21529" y="13724"/>
                    <a:pt x="21347" y="13609"/>
                  </a:cubicBezTo>
                  <a:cubicBezTo>
                    <a:pt x="20233" y="12906"/>
                    <a:pt x="19590" y="11799"/>
                    <a:pt x="19665" y="11930"/>
                  </a:cubicBezTo>
                  <a:cubicBezTo>
                    <a:pt x="19641" y="11888"/>
                    <a:pt x="19672" y="11838"/>
                    <a:pt x="19730" y="11827"/>
                  </a:cubicBezTo>
                  <a:cubicBezTo>
                    <a:pt x="19792" y="11816"/>
                    <a:pt x="19854" y="11805"/>
                    <a:pt x="19912" y="11794"/>
                  </a:cubicBezTo>
                  <a:cubicBezTo>
                    <a:pt x="20034" y="11770"/>
                    <a:pt x="20088" y="11659"/>
                    <a:pt x="20019" y="11577"/>
                  </a:cubicBezTo>
                  <a:cubicBezTo>
                    <a:pt x="19858" y="11385"/>
                    <a:pt x="19714" y="11115"/>
                    <a:pt x="19627" y="10931"/>
                  </a:cubicBezTo>
                  <a:cubicBezTo>
                    <a:pt x="19578" y="10827"/>
                    <a:pt x="19638" y="10711"/>
                    <a:pt x="19766" y="10665"/>
                  </a:cubicBezTo>
                  <a:cubicBezTo>
                    <a:pt x="19938" y="10603"/>
                    <a:pt x="19977" y="10436"/>
                    <a:pt x="19863" y="10330"/>
                  </a:cubicBezTo>
                  <a:cubicBezTo>
                    <a:pt x="19182" y="9701"/>
                    <a:pt x="18378" y="8704"/>
                    <a:pt x="17510" y="8481"/>
                  </a:cubicBezTo>
                  <a:cubicBezTo>
                    <a:pt x="17147" y="8389"/>
                    <a:pt x="16917" y="8431"/>
                    <a:pt x="16757" y="8515"/>
                  </a:cubicBezTo>
                  <a:cubicBezTo>
                    <a:pt x="16321" y="7999"/>
                    <a:pt x="15435" y="7679"/>
                    <a:pt x="13662" y="7531"/>
                  </a:cubicBezTo>
                  <a:close/>
                </a:path>
              </a:pathLst>
            </a:custGeom>
            <a:solidFill>
              <a:schemeClr val="accent6">
                <a:hueOff val="-177992"/>
                <a:satOff val="-3994"/>
                <a:lumOff val="-8890"/>
              </a:schemeClr>
            </a:solidFill>
            <a:ln w="12700" cap="flat">
              <a:noFill/>
              <a:miter lim="400000"/>
            </a:ln>
            <a:effectLst/>
          </p:spPr>
          <p:txBody>
            <a:bodyPr wrap="square" lIns="50800" tIns="50800" rIns="50800" bIns="50800" numCol="1" anchor="ctr">
              <a:noAutofit/>
            </a:bodyPr>
            <a:lstStyle/>
            <a:p>
              <a:pPr>
                <a:defRPr sz="3200" b="1">
                  <a:solidFill>
                    <a:srgbClr val="FFFFFF"/>
                  </a:solidFill>
                </a:defRPr>
              </a:pPr>
              <a:endParaRPr/>
            </a:p>
          </p:txBody>
        </p:sp>
        <p:sp>
          <p:nvSpPr>
            <p:cNvPr id="316" name="Überzogene…"/>
            <p:cNvSpPr txBox="1"/>
            <p:nvPr/>
          </p:nvSpPr>
          <p:spPr>
            <a:xfrm>
              <a:off x="902406" y="993485"/>
              <a:ext cx="2718692" cy="1210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r>
                <a:rPr sz="3600" dirty="0" err="1"/>
                <a:t>Überzogene</a:t>
              </a:r>
              <a:endParaRPr sz="3600" dirty="0"/>
            </a:p>
            <a:p>
              <a:r>
                <a:rPr sz="3600" dirty="0" err="1"/>
                <a:t>Erwartungen</a:t>
              </a:r>
              <a:endParaRPr sz="3600" dirty="0"/>
            </a:p>
          </p:txBody>
        </p:sp>
      </p:grpSp>
      <p:sp>
        <p:nvSpPr>
          <p:cNvPr id="5" name="Käfer">
            <a:extLst>
              <a:ext uri="{FF2B5EF4-FFF2-40B4-BE49-F238E27FC236}">
                <a16:creationId xmlns:a16="http://schemas.microsoft.com/office/drawing/2014/main" id="{820200C4-3791-872D-C8D1-A000536999A0}"/>
              </a:ext>
            </a:extLst>
          </p:cNvPr>
          <p:cNvSpPr/>
          <p:nvPr/>
        </p:nvSpPr>
        <p:spPr>
          <a:xfrm rot="8694997" flipH="1">
            <a:off x="7866600" y="2401496"/>
            <a:ext cx="3197556" cy="4083876"/>
          </a:xfrm>
          <a:custGeom>
            <a:avLst/>
            <a:gdLst/>
            <a:ahLst/>
            <a:cxnLst>
              <a:cxn ang="0">
                <a:pos x="wd2" y="hd2"/>
              </a:cxn>
              <a:cxn ang="5400000">
                <a:pos x="wd2" y="hd2"/>
              </a:cxn>
              <a:cxn ang="10800000">
                <a:pos x="wd2" y="hd2"/>
              </a:cxn>
              <a:cxn ang="16200000">
                <a:pos x="wd2" y="hd2"/>
              </a:cxn>
            </a:cxnLst>
            <a:rect l="0" t="0" r="r" b="b"/>
            <a:pathLst>
              <a:path w="21494" h="21532" extrusionOk="0">
                <a:moveTo>
                  <a:pt x="9434" y="8"/>
                </a:moveTo>
                <a:cubicBezTo>
                  <a:pt x="8677" y="293"/>
                  <a:pt x="8721" y="889"/>
                  <a:pt x="8896" y="1345"/>
                </a:cubicBezTo>
                <a:lnTo>
                  <a:pt x="8686" y="1480"/>
                </a:lnTo>
                <a:cubicBezTo>
                  <a:pt x="8252" y="1191"/>
                  <a:pt x="7014" y="1410"/>
                  <a:pt x="6700" y="950"/>
                </a:cubicBezTo>
                <a:cubicBezTo>
                  <a:pt x="6784" y="529"/>
                  <a:pt x="6305" y="48"/>
                  <a:pt x="5833" y="243"/>
                </a:cubicBezTo>
                <a:cubicBezTo>
                  <a:pt x="5361" y="438"/>
                  <a:pt x="5782" y="1209"/>
                  <a:pt x="6835" y="1400"/>
                </a:cubicBezTo>
                <a:cubicBezTo>
                  <a:pt x="7544" y="1529"/>
                  <a:pt x="7866" y="1490"/>
                  <a:pt x="8220" y="1779"/>
                </a:cubicBezTo>
                <a:cubicBezTo>
                  <a:pt x="7936" y="1982"/>
                  <a:pt x="7921" y="2333"/>
                  <a:pt x="8197" y="2549"/>
                </a:cubicBezTo>
                <a:lnTo>
                  <a:pt x="8529" y="2810"/>
                </a:lnTo>
                <a:cubicBezTo>
                  <a:pt x="6742" y="3298"/>
                  <a:pt x="5379" y="4359"/>
                  <a:pt x="4926" y="5660"/>
                </a:cubicBezTo>
                <a:cubicBezTo>
                  <a:pt x="4728" y="5287"/>
                  <a:pt x="4509" y="4618"/>
                  <a:pt x="4613" y="3513"/>
                </a:cubicBezTo>
                <a:cubicBezTo>
                  <a:pt x="4626" y="3375"/>
                  <a:pt x="4503" y="3251"/>
                  <a:pt x="4330" y="3227"/>
                </a:cubicBezTo>
                <a:cubicBezTo>
                  <a:pt x="4186" y="3208"/>
                  <a:pt x="4057" y="3222"/>
                  <a:pt x="4029" y="3110"/>
                </a:cubicBezTo>
                <a:cubicBezTo>
                  <a:pt x="3842" y="2356"/>
                  <a:pt x="3276" y="1322"/>
                  <a:pt x="3023" y="1173"/>
                </a:cubicBezTo>
                <a:cubicBezTo>
                  <a:pt x="2660" y="960"/>
                  <a:pt x="2194" y="1338"/>
                  <a:pt x="2489" y="1619"/>
                </a:cubicBezTo>
                <a:cubicBezTo>
                  <a:pt x="2718" y="1837"/>
                  <a:pt x="3243" y="2453"/>
                  <a:pt x="3551" y="3145"/>
                </a:cubicBezTo>
                <a:cubicBezTo>
                  <a:pt x="3621" y="3303"/>
                  <a:pt x="3124" y="3157"/>
                  <a:pt x="3062" y="3475"/>
                </a:cubicBezTo>
                <a:cubicBezTo>
                  <a:pt x="2973" y="3930"/>
                  <a:pt x="3288" y="4084"/>
                  <a:pt x="3032" y="4208"/>
                </a:cubicBezTo>
                <a:cubicBezTo>
                  <a:pt x="2815" y="4315"/>
                  <a:pt x="2833" y="4568"/>
                  <a:pt x="3064" y="4654"/>
                </a:cubicBezTo>
                <a:cubicBezTo>
                  <a:pt x="3862" y="4953"/>
                  <a:pt x="3718" y="6102"/>
                  <a:pt x="4763" y="6648"/>
                </a:cubicBezTo>
                <a:cubicBezTo>
                  <a:pt x="4765" y="6783"/>
                  <a:pt x="4776" y="6917"/>
                  <a:pt x="4797" y="7050"/>
                </a:cubicBezTo>
                <a:cubicBezTo>
                  <a:pt x="4845" y="7358"/>
                  <a:pt x="5242" y="7555"/>
                  <a:pt x="5612" y="7445"/>
                </a:cubicBezTo>
                <a:cubicBezTo>
                  <a:pt x="7081" y="7008"/>
                  <a:pt x="8847" y="6902"/>
                  <a:pt x="10747" y="6902"/>
                </a:cubicBezTo>
                <a:cubicBezTo>
                  <a:pt x="12640" y="6902"/>
                  <a:pt x="14400" y="7006"/>
                  <a:pt x="15865" y="7438"/>
                </a:cubicBezTo>
                <a:cubicBezTo>
                  <a:pt x="16241" y="7549"/>
                  <a:pt x="16651" y="7354"/>
                  <a:pt x="16699" y="7041"/>
                </a:cubicBezTo>
                <a:cubicBezTo>
                  <a:pt x="16719" y="6912"/>
                  <a:pt x="16729" y="6780"/>
                  <a:pt x="16731" y="6648"/>
                </a:cubicBezTo>
                <a:cubicBezTo>
                  <a:pt x="17765" y="6108"/>
                  <a:pt x="17638" y="4951"/>
                  <a:pt x="18430" y="4654"/>
                </a:cubicBezTo>
                <a:cubicBezTo>
                  <a:pt x="18655" y="4570"/>
                  <a:pt x="18691" y="4316"/>
                  <a:pt x="18451" y="4202"/>
                </a:cubicBezTo>
                <a:cubicBezTo>
                  <a:pt x="18216" y="4089"/>
                  <a:pt x="18519" y="3920"/>
                  <a:pt x="18432" y="3475"/>
                </a:cubicBezTo>
                <a:cubicBezTo>
                  <a:pt x="18370" y="3157"/>
                  <a:pt x="17872" y="3304"/>
                  <a:pt x="17943" y="3145"/>
                </a:cubicBezTo>
                <a:cubicBezTo>
                  <a:pt x="18205" y="2555"/>
                  <a:pt x="18682" y="1927"/>
                  <a:pt x="19005" y="1619"/>
                </a:cubicBezTo>
                <a:cubicBezTo>
                  <a:pt x="19358" y="1278"/>
                  <a:pt x="18661" y="893"/>
                  <a:pt x="18368" y="1263"/>
                </a:cubicBezTo>
                <a:cubicBezTo>
                  <a:pt x="18015" y="1710"/>
                  <a:pt x="17631" y="2439"/>
                  <a:pt x="17465" y="3110"/>
                </a:cubicBezTo>
                <a:cubicBezTo>
                  <a:pt x="17437" y="3223"/>
                  <a:pt x="17306" y="3209"/>
                  <a:pt x="17164" y="3227"/>
                </a:cubicBezTo>
                <a:cubicBezTo>
                  <a:pt x="16991" y="3251"/>
                  <a:pt x="16870" y="3375"/>
                  <a:pt x="16883" y="3513"/>
                </a:cubicBezTo>
                <a:cubicBezTo>
                  <a:pt x="16987" y="4618"/>
                  <a:pt x="16766" y="5287"/>
                  <a:pt x="16568" y="5660"/>
                </a:cubicBezTo>
                <a:cubicBezTo>
                  <a:pt x="16115" y="4359"/>
                  <a:pt x="14752" y="3298"/>
                  <a:pt x="12965" y="2810"/>
                </a:cubicBezTo>
                <a:lnTo>
                  <a:pt x="13297" y="2549"/>
                </a:lnTo>
                <a:cubicBezTo>
                  <a:pt x="13573" y="2333"/>
                  <a:pt x="13558" y="1982"/>
                  <a:pt x="13274" y="1779"/>
                </a:cubicBezTo>
                <a:cubicBezTo>
                  <a:pt x="13626" y="1490"/>
                  <a:pt x="13949" y="1530"/>
                  <a:pt x="14659" y="1400"/>
                </a:cubicBezTo>
                <a:cubicBezTo>
                  <a:pt x="15712" y="1209"/>
                  <a:pt x="16133" y="439"/>
                  <a:pt x="15661" y="243"/>
                </a:cubicBezTo>
                <a:cubicBezTo>
                  <a:pt x="15189" y="48"/>
                  <a:pt x="14710" y="529"/>
                  <a:pt x="14794" y="950"/>
                </a:cubicBezTo>
                <a:cubicBezTo>
                  <a:pt x="14480" y="1410"/>
                  <a:pt x="13242" y="1191"/>
                  <a:pt x="12808" y="1480"/>
                </a:cubicBezTo>
                <a:lnTo>
                  <a:pt x="12598" y="1345"/>
                </a:lnTo>
                <a:cubicBezTo>
                  <a:pt x="12773" y="889"/>
                  <a:pt x="12817" y="293"/>
                  <a:pt x="12060" y="8"/>
                </a:cubicBezTo>
                <a:cubicBezTo>
                  <a:pt x="11987" y="-20"/>
                  <a:pt x="11909" y="36"/>
                  <a:pt x="11940" y="95"/>
                </a:cubicBezTo>
                <a:cubicBezTo>
                  <a:pt x="12073" y="351"/>
                  <a:pt x="12002" y="624"/>
                  <a:pt x="11837" y="860"/>
                </a:cubicBezTo>
                <a:cubicBezTo>
                  <a:pt x="11190" y="484"/>
                  <a:pt x="10306" y="484"/>
                  <a:pt x="9660" y="860"/>
                </a:cubicBezTo>
                <a:cubicBezTo>
                  <a:pt x="9494" y="624"/>
                  <a:pt x="9421" y="351"/>
                  <a:pt x="9554" y="95"/>
                </a:cubicBezTo>
                <a:cubicBezTo>
                  <a:pt x="9585" y="36"/>
                  <a:pt x="9507" y="-20"/>
                  <a:pt x="9434" y="8"/>
                </a:cubicBezTo>
                <a:close/>
                <a:moveTo>
                  <a:pt x="10747" y="7403"/>
                </a:moveTo>
                <a:cubicBezTo>
                  <a:pt x="10120" y="7403"/>
                  <a:pt x="9420" y="7413"/>
                  <a:pt x="8705" y="7459"/>
                </a:cubicBezTo>
                <a:cubicBezTo>
                  <a:pt x="8643" y="7462"/>
                  <a:pt x="8596" y="7508"/>
                  <a:pt x="8604" y="7556"/>
                </a:cubicBezTo>
                <a:cubicBezTo>
                  <a:pt x="8784" y="8574"/>
                  <a:pt x="9507" y="9510"/>
                  <a:pt x="10588" y="10095"/>
                </a:cubicBezTo>
                <a:cubicBezTo>
                  <a:pt x="10684" y="10146"/>
                  <a:pt x="10810" y="10146"/>
                  <a:pt x="10906" y="10095"/>
                </a:cubicBezTo>
                <a:cubicBezTo>
                  <a:pt x="11987" y="9510"/>
                  <a:pt x="12710" y="8574"/>
                  <a:pt x="12890" y="7556"/>
                </a:cubicBezTo>
                <a:cubicBezTo>
                  <a:pt x="12898" y="7508"/>
                  <a:pt x="12851" y="7462"/>
                  <a:pt x="12789" y="7459"/>
                </a:cubicBezTo>
                <a:cubicBezTo>
                  <a:pt x="12074" y="7413"/>
                  <a:pt x="11374" y="7403"/>
                  <a:pt x="10747" y="7403"/>
                </a:cubicBezTo>
                <a:close/>
                <a:moveTo>
                  <a:pt x="7832" y="7531"/>
                </a:moveTo>
                <a:cubicBezTo>
                  <a:pt x="6059" y="7679"/>
                  <a:pt x="5173" y="7999"/>
                  <a:pt x="4737" y="8515"/>
                </a:cubicBezTo>
                <a:cubicBezTo>
                  <a:pt x="4577" y="8431"/>
                  <a:pt x="4349" y="8389"/>
                  <a:pt x="3986" y="8481"/>
                </a:cubicBezTo>
                <a:cubicBezTo>
                  <a:pt x="3118" y="8704"/>
                  <a:pt x="2312" y="9701"/>
                  <a:pt x="1631" y="10330"/>
                </a:cubicBezTo>
                <a:cubicBezTo>
                  <a:pt x="1517" y="10436"/>
                  <a:pt x="1556" y="10603"/>
                  <a:pt x="1728" y="10665"/>
                </a:cubicBezTo>
                <a:cubicBezTo>
                  <a:pt x="1856" y="10711"/>
                  <a:pt x="1916" y="10827"/>
                  <a:pt x="1867" y="10931"/>
                </a:cubicBezTo>
                <a:cubicBezTo>
                  <a:pt x="1780" y="11115"/>
                  <a:pt x="1636" y="11385"/>
                  <a:pt x="1475" y="11577"/>
                </a:cubicBezTo>
                <a:cubicBezTo>
                  <a:pt x="1406" y="11659"/>
                  <a:pt x="1460" y="11770"/>
                  <a:pt x="1582" y="11794"/>
                </a:cubicBezTo>
                <a:cubicBezTo>
                  <a:pt x="1640" y="11805"/>
                  <a:pt x="1702" y="11816"/>
                  <a:pt x="1764" y="11827"/>
                </a:cubicBezTo>
                <a:cubicBezTo>
                  <a:pt x="1822" y="11838"/>
                  <a:pt x="1853" y="11888"/>
                  <a:pt x="1829" y="11930"/>
                </a:cubicBezTo>
                <a:cubicBezTo>
                  <a:pt x="1904" y="11799"/>
                  <a:pt x="1261" y="12906"/>
                  <a:pt x="147" y="13609"/>
                </a:cubicBezTo>
                <a:cubicBezTo>
                  <a:pt x="-35" y="13724"/>
                  <a:pt x="-53" y="13938"/>
                  <a:pt x="119" y="14070"/>
                </a:cubicBezTo>
                <a:cubicBezTo>
                  <a:pt x="267" y="14183"/>
                  <a:pt x="518" y="14191"/>
                  <a:pt x="677" y="14062"/>
                </a:cubicBezTo>
                <a:cubicBezTo>
                  <a:pt x="1292" y="13537"/>
                  <a:pt x="1828" y="12870"/>
                  <a:pt x="2208" y="12051"/>
                </a:cubicBezTo>
                <a:cubicBezTo>
                  <a:pt x="2272" y="11886"/>
                  <a:pt x="2255" y="11913"/>
                  <a:pt x="2599" y="11964"/>
                </a:cubicBezTo>
                <a:cubicBezTo>
                  <a:pt x="2703" y="11979"/>
                  <a:pt x="2801" y="11920"/>
                  <a:pt x="2811" y="11838"/>
                </a:cubicBezTo>
                <a:cubicBezTo>
                  <a:pt x="2864" y="11395"/>
                  <a:pt x="3119" y="10131"/>
                  <a:pt x="4342" y="9748"/>
                </a:cubicBezTo>
                <a:cubicBezTo>
                  <a:pt x="4332" y="9989"/>
                  <a:pt x="4372" y="11919"/>
                  <a:pt x="4415" y="12297"/>
                </a:cubicBezTo>
                <a:cubicBezTo>
                  <a:pt x="3729" y="12366"/>
                  <a:pt x="2575" y="12608"/>
                  <a:pt x="2654" y="13417"/>
                </a:cubicBezTo>
                <a:cubicBezTo>
                  <a:pt x="2756" y="14452"/>
                  <a:pt x="3247" y="16129"/>
                  <a:pt x="3173" y="16987"/>
                </a:cubicBezTo>
                <a:cubicBezTo>
                  <a:pt x="3166" y="17069"/>
                  <a:pt x="3280" y="17123"/>
                  <a:pt x="3367" y="17076"/>
                </a:cubicBezTo>
                <a:lnTo>
                  <a:pt x="3369" y="17075"/>
                </a:lnTo>
                <a:cubicBezTo>
                  <a:pt x="3448" y="17032"/>
                  <a:pt x="3556" y="17074"/>
                  <a:pt x="3564" y="17149"/>
                </a:cubicBezTo>
                <a:cubicBezTo>
                  <a:pt x="3587" y="17372"/>
                  <a:pt x="3621" y="17774"/>
                  <a:pt x="3605" y="18096"/>
                </a:cubicBezTo>
                <a:cubicBezTo>
                  <a:pt x="3597" y="18259"/>
                  <a:pt x="3819" y="18365"/>
                  <a:pt x="4001" y="18286"/>
                </a:cubicBezTo>
                <a:cubicBezTo>
                  <a:pt x="4076" y="18254"/>
                  <a:pt x="4155" y="18220"/>
                  <a:pt x="4235" y="18185"/>
                </a:cubicBezTo>
                <a:cubicBezTo>
                  <a:pt x="4268" y="18171"/>
                  <a:pt x="4307" y="18186"/>
                  <a:pt x="4312" y="18215"/>
                </a:cubicBezTo>
                <a:cubicBezTo>
                  <a:pt x="4408" y="18705"/>
                  <a:pt x="4357" y="19226"/>
                  <a:pt x="4321" y="19405"/>
                </a:cubicBezTo>
                <a:cubicBezTo>
                  <a:pt x="4186" y="20252"/>
                  <a:pt x="3775" y="20901"/>
                  <a:pt x="3693" y="21006"/>
                </a:cubicBezTo>
                <a:cubicBezTo>
                  <a:pt x="3555" y="21182"/>
                  <a:pt x="3641" y="21416"/>
                  <a:pt x="3888" y="21504"/>
                </a:cubicBezTo>
                <a:cubicBezTo>
                  <a:pt x="4100" y="21580"/>
                  <a:pt x="4367" y="21497"/>
                  <a:pt x="4473" y="21334"/>
                </a:cubicBezTo>
                <a:cubicBezTo>
                  <a:pt x="4858" y="20749"/>
                  <a:pt x="5211" y="19437"/>
                  <a:pt x="5012" y="18501"/>
                </a:cubicBezTo>
                <a:cubicBezTo>
                  <a:pt x="4911" y="17772"/>
                  <a:pt x="4666" y="17995"/>
                  <a:pt x="5295" y="17707"/>
                </a:cubicBezTo>
                <a:cubicBezTo>
                  <a:pt x="5424" y="17648"/>
                  <a:pt x="5466" y="17518"/>
                  <a:pt x="5389" y="17418"/>
                </a:cubicBezTo>
                <a:cubicBezTo>
                  <a:pt x="4973" y="16876"/>
                  <a:pt x="3785" y="15227"/>
                  <a:pt x="3708" y="13989"/>
                </a:cubicBezTo>
                <a:cubicBezTo>
                  <a:pt x="3687" y="13665"/>
                  <a:pt x="4098" y="13503"/>
                  <a:pt x="4675" y="13434"/>
                </a:cubicBezTo>
                <a:cubicBezTo>
                  <a:pt x="5435" y="15619"/>
                  <a:pt x="7588" y="17242"/>
                  <a:pt x="10189" y="17446"/>
                </a:cubicBezTo>
                <a:cubicBezTo>
                  <a:pt x="10308" y="17456"/>
                  <a:pt x="10412" y="17384"/>
                  <a:pt x="10412" y="17290"/>
                </a:cubicBezTo>
                <a:lnTo>
                  <a:pt x="10412" y="10768"/>
                </a:lnTo>
                <a:cubicBezTo>
                  <a:pt x="10412" y="10685"/>
                  <a:pt x="10361" y="10608"/>
                  <a:pt x="10273" y="10562"/>
                </a:cubicBezTo>
                <a:cubicBezTo>
                  <a:pt x="8978" y="9884"/>
                  <a:pt x="8133" y="8809"/>
                  <a:pt x="7944" y="7602"/>
                </a:cubicBezTo>
                <a:cubicBezTo>
                  <a:pt x="7937" y="7559"/>
                  <a:pt x="7887" y="7526"/>
                  <a:pt x="7832" y="7531"/>
                </a:cubicBezTo>
                <a:close/>
                <a:moveTo>
                  <a:pt x="13662" y="7531"/>
                </a:moveTo>
                <a:cubicBezTo>
                  <a:pt x="13607" y="7526"/>
                  <a:pt x="13557" y="7559"/>
                  <a:pt x="13550" y="7602"/>
                </a:cubicBezTo>
                <a:cubicBezTo>
                  <a:pt x="13361" y="8809"/>
                  <a:pt x="12516" y="9884"/>
                  <a:pt x="11221" y="10562"/>
                </a:cubicBezTo>
                <a:cubicBezTo>
                  <a:pt x="11133" y="10608"/>
                  <a:pt x="11082" y="10685"/>
                  <a:pt x="11082" y="10768"/>
                </a:cubicBezTo>
                <a:lnTo>
                  <a:pt x="11082" y="17290"/>
                </a:lnTo>
                <a:cubicBezTo>
                  <a:pt x="11082" y="17384"/>
                  <a:pt x="11186" y="17456"/>
                  <a:pt x="11305" y="17446"/>
                </a:cubicBezTo>
                <a:cubicBezTo>
                  <a:pt x="13906" y="17242"/>
                  <a:pt x="16059" y="15619"/>
                  <a:pt x="16819" y="13434"/>
                </a:cubicBezTo>
                <a:cubicBezTo>
                  <a:pt x="17396" y="13503"/>
                  <a:pt x="17807" y="13665"/>
                  <a:pt x="17786" y="13989"/>
                </a:cubicBezTo>
                <a:cubicBezTo>
                  <a:pt x="17709" y="15227"/>
                  <a:pt x="16521" y="16876"/>
                  <a:pt x="16105" y="17418"/>
                </a:cubicBezTo>
                <a:cubicBezTo>
                  <a:pt x="16028" y="17518"/>
                  <a:pt x="16070" y="17648"/>
                  <a:pt x="16199" y="17707"/>
                </a:cubicBezTo>
                <a:cubicBezTo>
                  <a:pt x="16828" y="17995"/>
                  <a:pt x="16583" y="17772"/>
                  <a:pt x="16482" y="18501"/>
                </a:cubicBezTo>
                <a:cubicBezTo>
                  <a:pt x="16283" y="19437"/>
                  <a:pt x="16639" y="20749"/>
                  <a:pt x="17023" y="21334"/>
                </a:cubicBezTo>
                <a:cubicBezTo>
                  <a:pt x="17130" y="21497"/>
                  <a:pt x="17394" y="21580"/>
                  <a:pt x="17606" y="21504"/>
                </a:cubicBezTo>
                <a:cubicBezTo>
                  <a:pt x="17853" y="21416"/>
                  <a:pt x="17939" y="21182"/>
                  <a:pt x="17801" y="21006"/>
                </a:cubicBezTo>
                <a:cubicBezTo>
                  <a:pt x="17719" y="20901"/>
                  <a:pt x="17308" y="20252"/>
                  <a:pt x="17173" y="19405"/>
                </a:cubicBezTo>
                <a:cubicBezTo>
                  <a:pt x="17137" y="19226"/>
                  <a:pt x="17086" y="18705"/>
                  <a:pt x="17182" y="18215"/>
                </a:cubicBezTo>
                <a:cubicBezTo>
                  <a:pt x="17187" y="18186"/>
                  <a:pt x="17226" y="18171"/>
                  <a:pt x="17259" y="18185"/>
                </a:cubicBezTo>
                <a:cubicBezTo>
                  <a:pt x="17339" y="18220"/>
                  <a:pt x="17418" y="18254"/>
                  <a:pt x="17493" y="18286"/>
                </a:cubicBezTo>
                <a:cubicBezTo>
                  <a:pt x="17675" y="18365"/>
                  <a:pt x="17900" y="18259"/>
                  <a:pt x="17892" y="18096"/>
                </a:cubicBezTo>
                <a:cubicBezTo>
                  <a:pt x="17875" y="17774"/>
                  <a:pt x="17907" y="17372"/>
                  <a:pt x="17930" y="17149"/>
                </a:cubicBezTo>
                <a:cubicBezTo>
                  <a:pt x="17938" y="17074"/>
                  <a:pt x="18046" y="17032"/>
                  <a:pt x="18125" y="17075"/>
                </a:cubicBezTo>
                <a:lnTo>
                  <a:pt x="18127" y="17076"/>
                </a:lnTo>
                <a:cubicBezTo>
                  <a:pt x="18214" y="17123"/>
                  <a:pt x="18328" y="17069"/>
                  <a:pt x="18321" y="16987"/>
                </a:cubicBezTo>
                <a:cubicBezTo>
                  <a:pt x="18247" y="16129"/>
                  <a:pt x="18738" y="14452"/>
                  <a:pt x="18840" y="13417"/>
                </a:cubicBezTo>
                <a:cubicBezTo>
                  <a:pt x="18919" y="12608"/>
                  <a:pt x="17765" y="12366"/>
                  <a:pt x="17079" y="12297"/>
                </a:cubicBezTo>
                <a:cubicBezTo>
                  <a:pt x="17122" y="11919"/>
                  <a:pt x="17162" y="9989"/>
                  <a:pt x="17152" y="9748"/>
                </a:cubicBezTo>
                <a:cubicBezTo>
                  <a:pt x="18375" y="10131"/>
                  <a:pt x="18630" y="11395"/>
                  <a:pt x="18683" y="11838"/>
                </a:cubicBezTo>
                <a:cubicBezTo>
                  <a:pt x="18693" y="11920"/>
                  <a:pt x="18791" y="11979"/>
                  <a:pt x="18895" y="11964"/>
                </a:cubicBezTo>
                <a:cubicBezTo>
                  <a:pt x="19239" y="11913"/>
                  <a:pt x="19222" y="11886"/>
                  <a:pt x="19286" y="12051"/>
                </a:cubicBezTo>
                <a:cubicBezTo>
                  <a:pt x="19666" y="12870"/>
                  <a:pt x="20202" y="13537"/>
                  <a:pt x="20817" y="14062"/>
                </a:cubicBezTo>
                <a:cubicBezTo>
                  <a:pt x="20976" y="14191"/>
                  <a:pt x="21227" y="14183"/>
                  <a:pt x="21375" y="14070"/>
                </a:cubicBezTo>
                <a:cubicBezTo>
                  <a:pt x="21547" y="13938"/>
                  <a:pt x="21529" y="13724"/>
                  <a:pt x="21347" y="13609"/>
                </a:cubicBezTo>
                <a:cubicBezTo>
                  <a:pt x="20233" y="12906"/>
                  <a:pt x="19590" y="11799"/>
                  <a:pt x="19665" y="11930"/>
                </a:cubicBezTo>
                <a:cubicBezTo>
                  <a:pt x="19641" y="11888"/>
                  <a:pt x="19672" y="11838"/>
                  <a:pt x="19730" y="11827"/>
                </a:cubicBezTo>
                <a:cubicBezTo>
                  <a:pt x="19792" y="11816"/>
                  <a:pt x="19854" y="11805"/>
                  <a:pt x="19912" y="11794"/>
                </a:cubicBezTo>
                <a:cubicBezTo>
                  <a:pt x="20034" y="11770"/>
                  <a:pt x="20088" y="11659"/>
                  <a:pt x="20019" y="11577"/>
                </a:cubicBezTo>
                <a:cubicBezTo>
                  <a:pt x="19858" y="11385"/>
                  <a:pt x="19714" y="11115"/>
                  <a:pt x="19627" y="10931"/>
                </a:cubicBezTo>
                <a:cubicBezTo>
                  <a:pt x="19578" y="10827"/>
                  <a:pt x="19638" y="10711"/>
                  <a:pt x="19766" y="10665"/>
                </a:cubicBezTo>
                <a:cubicBezTo>
                  <a:pt x="19938" y="10603"/>
                  <a:pt x="19977" y="10436"/>
                  <a:pt x="19863" y="10330"/>
                </a:cubicBezTo>
                <a:cubicBezTo>
                  <a:pt x="19182" y="9701"/>
                  <a:pt x="18378" y="8704"/>
                  <a:pt x="17510" y="8481"/>
                </a:cubicBezTo>
                <a:cubicBezTo>
                  <a:pt x="17147" y="8389"/>
                  <a:pt x="16917" y="8431"/>
                  <a:pt x="16757" y="8515"/>
                </a:cubicBezTo>
                <a:cubicBezTo>
                  <a:pt x="16321" y="7999"/>
                  <a:pt x="15435" y="7679"/>
                  <a:pt x="13662" y="7531"/>
                </a:cubicBezTo>
                <a:close/>
              </a:path>
            </a:pathLst>
          </a:custGeom>
          <a:solidFill>
            <a:schemeClr val="accent6">
              <a:hueOff val="-177992"/>
              <a:satOff val="-3994"/>
              <a:lumOff val="-8890"/>
            </a:schemeClr>
          </a:solidFill>
          <a:ln w="12700">
            <a:miter lim="400000"/>
          </a:ln>
        </p:spPr>
        <p:txBody>
          <a:bodyPr lIns="50800" tIns="50800" rIns="50800" bIns="50800" anchor="ctr"/>
          <a:lstStyle/>
          <a:p>
            <a:pPr>
              <a:defRPr sz="3200" b="1">
                <a:solidFill>
                  <a:srgbClr val="FFFFFF"/>
                </a:solidFill>
              </a:defRPr>
            </a:pPr>
            <a:endParaRPr/>
          </a:p>
        </p:txBody>
      </p:sp>
      <p:sp>
        <p:nvSpPr>
          <p:cNvPr id="7" name="Überzogene…">
            <a:extLst>
              <a:ext uri="{FF2B5EF4-FFF2-40B4-BE49-F238E27FC236}">
                <a16:creationId xmlns:a16="http://schemas.microsoft.com/office/drawing/2014/main" id="{A464698D-44A3-584B-9450-E23ADDA74412}"/>
              </a:ext>
            </a:extLst>
          </p:cNvPr>
          <p:cNvSpPr txBox="1"/>
          <p:nvPr/>
        </p:nvSpPr>
        <p:spPr>
          <a:xfrm rot="3304216">
            <a:off x="8392106" y="4048737"/>
            <a:ext cx="2231380" cy="121058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r>
              <a:rPr lang="de-CH" sz="3600" dirty="0"/>
              <a:t>Schwache</a:t>
            </a:r>
          </a:p>
          <a:p>
            <a:r>
              <a:rPr lang="de-CH" sz="3600" dirty="0"/>
              <a:t>Leistung</a:t>
            </a:r>
            <a:endParaRPr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de-DE" sz="5000" b="0" i="0" u="none" strike="noStrike" cap="none">
                <a:solidFill>
                  <a:srgbClr val="929292"/>
                </a:solidFill>
                <a:latin typeface="Helvetica Neue Light"/>
                <a:ea typeface="Helvetica Neue Light"/>
                <a:cs typeface="Helvetica Neue Light"/>
                <a:sym typeface="Helvetica Neue Light"/>
              </a:rPr>
              <a:t>Wie man für gutes Wetter sorgt</a:t>
            </a:r>
            <a:endParaRPr lang="de-DE"/>
          </a:p>
        </p:txBody>
      </p:sp>
      <p:sp>
        <p:nvSpPr>
          <p:cNvPr id="199" name="Google Shape;199;p3"/>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7</a:t>
            </a:fld>
            <a:endParaRPr/>
          </a:p>
        </p:txBody>
      </p:sp>
      <p:graphicFrame>
        <p:nvGraphicFramePr>
          <p:cNvPr id="200" name="Google Shape;200;p3"/>
          <p:cNvGraphicFramePr/>
          <p:nvPr>
            <p:extLst>
              <p:ext uri="{D42A27DB-BD31-4B8C-83A1-F6EECF244321}">
                <p14:modId xmlns:p14="http://schemas.microsoft.com/office/powerpoint/2010/main" val="2145740228"/>
              </p:ext>
            </p:extLst>
          </p:nvPr>
        </p:nvGraphicFramePr>
        <p:xfrm>
          <a:off x="825500" y="2397990"/>
          <a:ext cx="17943364" cy="10004293"/>
        </p:xfrm>
        <a:graphic>
          <a:graphicData uri="http://schemas.openxmlformats.org/drawingml/2006/table">
            <a:tbl>
              <a:tblPr>
                <a:noFill/>
                <a:tableStyleId>{6DD8817A-EC3F-441C-AAF4-B327F03FF860}</a:tableStyleId>
              </a:tblPr>
              <a:tblGrid>
                <a:gridCol w="9385182">
                  <a:extLst>
                    <a:ext uri="{9D8B030D-6E8A-4147-A177-3AD203B41FA5}">
                      <a16:colId xmlns:a16="http://schemas.microsoft.com/office/drawing/2014/main" val="20000"/>
                    </a:ext>
                  </a:extLst>
                </a:gridCol>
                <a:gridCol w="226981">
                  <a:extLst>
                    <a:ext uri="{9D8B030D-6E8A-4147-A177-3AD203B41FA5}">
                      <a16:colId xmlns:a16="http://schemas.microsoft.com/office/drawing/2014/main" val="20001"/>
                    </a:ext>
                  </a:extLst>
                </a:gridCol>
                <a:gridCol w="8331201">
                  <a:extLst>
                    <a:ext uri="{9D8B030D-6E8A-4147-A177-3AD203B41FA5}">
                      <a16:colId xmlns:a16="http://schemas.microsoft.com/office/drawing/2014/main" val="20002"/>
                    </a:ext>
                  </a:extLst>
                </a:gridCol>
              </a:tblGrid>
              <a:tr h="662173">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b="1" u="none" strike="noStrike" cap="none"/>
                        <a:t>Störfaktor</a:t>
                      </a:r>
                      <a:endParaRPr/>
                    </a:p>
                  </a:txBody>
                  <a:tcPr marL="50800" marR="50800" marT="50800" marB="50800">
                    <a:lnL w="9525" cap="flat" cmpd="sng">
                      <a:solidFill>
                        <a:srgbClr val="000000"/>
                      </a:solidFill>
                      <a:prstDash val="solid"/>
                      <a:round/>
                      <a:headEnd type="none" w="sm" len="sm"/>
                      <a:tailEnd type="none" w="sm" len="sm"/>
                    </a:lnL>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3200"/>
                        <a:buFont typeface="Helvetica Neue"/>
                        <a:buNone/>
                      </a:pPr>
                      <a:endParaRPr sz="3200" b="1" u="none" strike="noStrike" cap="none"/>
                    </a:p>
                  </a:txBody>
                  <a:tcPr marL="50800" marR="50800" marT="50800" marB="50800">
                    <a:lnT w="9525" cap="flat" cmpd="sng">
                      <a:solidFill>
                        <a:srgbClr val="000000"/>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b="1" u="none" strike="noStrike" cap="none"/>
                        <a:t>Ma</a:t>
                      </a:r>
                      <a:r>
                        <a:rPr lang="en-US" sz="3200" b="1"/>
                        <a:t>ß</a:t>
                      </a:r>
                      <a:r>
                        <a:rPr lang="en-US" sz="3200" b="1" u="none" strike="noStrike" cap="none"/>
                        <a:t>nahme</a:t>
                      </a:r>
                      <a:endParaRPr/>
                    </a:p>
                  </a:txBody>
                  <a:tcPr marL="50800" marR="50800" marT="50800" marB="50800">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tcPr>
                </a:tc>
                <a:extLst>
                  <a:ext uri="{0D108BD9-81ED-4DB2-BD59-A6C34878D82A}">
                    <a16:rowId xmlns:a16="http://schemas.microsoft.com/office/drawing/2014/main" val="10000"/>
                  </a:ext>
                </a:extLst>
              </a:tr>
              <a:tr h="1162050">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a:t>Unklare Regeln führen zu Unsicherheit und Ärger (und vielen produktiven Problemen).</a:t>
                      </a:r>
                      <a:endParaRPr/>
                    </a:p>
                  </a:txBody>
                  <a:tcPr marL="50800" marR="50800" marT="50800" marB="50800">
                    <a:lnL w="9525" cap="flat" cmpd="sng">
                      <a:solidFill>
                        <a:srgbClr val="000000"/>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chemeClr val="dk1"/>
                        </a:buClr>
                        <a:buSzPts val="3200"/>
                        <a:buFont typeface="Helvetica Neue"/>
                        <a:buNone/>
                      </a:pPr>
                      <a:endParaRPr sz="3200" u="none" strike="noStrike" cap="none"/>
                    </a:p>
                  </a:txBody>
                  <a:tcPr marL="50800" marR="50800" marT="50800" marB="50800"/>
                </a:tc>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a:t>Für </a:t>
                      </a:r>
                      <a:r>
                        <a:rPr lang="en-US" sz="3200" u="none" strike="noStrike" cap="none" err="1"/>
                        <a:t>klare</a:t>
                      </a:r>
                      <a:r>
                        <a:rPr lang="en-US" sz="3200" u="none" strike="noStrike" cap="none"/>
                        <a:t> </a:t>
                      </a:r>
                      <a:r>
                        <a:rPr lang="en-US" sz="3200" u="none" strike="noStrike" cap="none" err="1"/>
                        <a:t>Regeln</a:t>
                      </a:r>
                      <a:r>
                        <a:rPr lang="en-US" sz="3200" u="none" strike="noStrike" cap="none"/>
                        <a:t> </a:t>
                      </a:r>
                      <a:r>
                        <a:rPr lang="en-US" sz="3200" u="none" strike="noStrike" cap="none" err="1"/>
                        <a:t>sorgen</a:t>
                      </a:r>
                      <a:r>
                        <a:rPr lang="en-US" sz="3200" u="none" strike="noStrike" cap="none"/>
                        <a:t> und </a:t>
                      </a:r>
                      <a:r>
                        <a:rPr lang="en-US" sz="3200" u="none" strike="noStrike" cap="none" err="1"/>
                        <a:t>diese</a:t>
                      </a:r>
                      <a:r>
                        <a:rPr lang="en-US" sz="3200" u="none" strike="noStrike" cap="none"/>
                        <a:t> </a:t>
                      </a:r>
                      <a:r>
                        <a:rPr lang="en-US" sz="3200" u="none" strike="noStrike" cap="none" err="1"/>
                        <a:t>einfordern</a:t>
                      </a:r>
                      <a:r>
                        <a:rPr lang="en-US" sz="3200" u="none" strike="noStrike" cap="none"/>
                        <a:t>.</a:t>
                      </a:r>
                      <a:endParaRPr/>
                    </a:p>
                  </a:txBody>
                  <a:tcPr marL="50800" marR="50800" marT="50800" marB="50800">
                    <a:lnR w="9525" cap="flat" cmpd="sng">
                      <a:solidFill>
                        <a:srgbClr val="000000"/>
                      </a:solidFill>
                      <a:prstDash val="solid"/>
                      <a:round/>
                      <a:headEnd type="none" w="sm" len="sm"/>
                      <a:tailEnd type="none" w="sm" len="sm"/>
                    </a:lnR>
                    <a:solidFill>
                      <a:schemeClr val="accent3">
                        <a:lumMod val="40000"/>
                        <a:lumOff val="60000"/>
                        <a:alpha val="0"/>
                      </a:schemeClr>
                    </a:solidFill>
                  </a:tcPr>
                </a:tc>
                <a:extLst>
                  <a:ext uri="{0D108BD9-81ED-4DB2-BD59-A6C34878D82A}">
                    <a16:rowId xmlns:a16="http://schemas.microsoft.com/office/drawing/2014/main" val="10001"/>
                  </a:ext>
                </a:extLst>
              </a:tr>
              <a:tr h="1162050">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err="1">
                          <a:solidFill>
                            <a:schemeClr val="bg1">
                              <a:lumMod val="75000"/>
                            </a:schemeClr>
                          </a:solidFill>
                        </a:rPr>
                        <a:t>Lästern</a:t>
                      </a:r>
                      <a:r>
                        <a:rPr lang="en-US" sz="3200" u="none" strike="noStrike" cap="none">
                          <a:solidFill>
                            <a:schemeClr val="bg1">
                              <a:lumMod val="75000"/>
                            </a:schemeClr>
                          </a:solidFill>
                        </a:rPr>
                        <a:t> </a:t>
                      </a:r>
                      <a:r>
                        <a:rPr lang="en-US" sz="3200" u="none" strike="noStrike" cap="none" err="1">
                          <a:solidFill>
                            <a:schemeClr val="bg1">
                              <a:lumMod val="75000"/>
                            </a:schemeClr>
                          </a:solidFill>
                        </a:rPr>
                        <a:t>vergiftet</a:t>
                      </a:r>
                      <a:r>
                        <a:rPr lang="en-US" sz="3200" u="none" strike="noStrike" cap="none">
                          <a:solidFill>
                            <a:schemeClr val="bg1">
                              <a:lumMod val="75000"/>
                            </a:schemeClr>
                          </a:solidFill>
                        </a:rPr>
                        <a:t> die </a:t>
                      </a:r>
                      <a:r>
                        <a:rPr lang="en-US" sz="3200" u="none" strike="noStrike" cap="none" err="1">
                          <a:solidFill>
                            <a:schemeClr val="bg1">
                              <a:lumMod val="75000"/>
                            </a:schemeClr>
                          </a:solidFill>
                        </a:rPr>
                        <a:t>Teamkultur</a:t>
                      </a:r>
                      <a:r>
                        <a:rPr lang="en-US" sz="3200" u="none" strike="noStrike" cap="none">
                          <a:solidFill>
                            <a:schemeClr val="bg1">
                              <a:lumMod val="75000"/>
                            </a:schemeClr>
                          </a:solidFill>
                        </a:rPr>
                        <a:t>.</a:t>
                      </a:r>
                      <a:endParaRPr>
                        <a:solidFill>
                          <a:schemeClr val="bg1">
                            <a:lumMod val="75000"/>
                          </a:schemeClr>
                        </a:solidFill>
                      </a:endParaRPr>
                    </a:p>
                  </a:txBody>
                  <a:tcPr marL="50800" marR="50800" marT="50800" marB="50800">
                    <a:lnL w="9525" cap="flat" cmpd="sng">
                      <a:solidFill>
                        <a:srgbClr val="000000"/>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chemeClr val="dk1"/>
                        </a:buClr>
                        <a:buSzPts val="3200"/>
                        <a:buFont typeface="Helvetica Neue"/>
                        <a:buNone/>
                      </a:pPr>
                      <a:endParaRPr sz="3200" u="none" strike="noStrike" cap="none">
                        <a:solidFill>
                          <a:schemeClr val="bg1">
                            <a:lumMod val="75000"/>
                          </a:schemeClr>
                        </a:solidFill>
                      </a:endParaRPr>
                    </a:p>
                  </a:txBody>
                  <a:tcPr marL="50800" marR="50800" marT="50800" marB="50800"/>
                </a:tc>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err="1">
                          <a:solidFill>
                            <a:schemeClr val="bg1">
                              <a:lumMod val="75000"/>
                            </a:schemeClr>
                          </a:solidFill>
                        </a:rPr>
                        <a:t>Lästerstopp</a:t>
                      </a:r>
                      <a:r>
                        <a:rPr lang="en-US" sz="3200" u="none" strike="noStrike" cap="none">
                          <a:solidFill>
                            <a:schemeClr val="bg1">
                              <a:lumMod val="75000"/>
                            </a:schemeClr>
                          </a:solidFill>
                        </a:rPr>
                        <a:t> </a:t>
                      </a:r>
                      <a:r>
                        <a:rPr lang="en-US" sz="3200" u="none" strike="noStrike" cap="none" err="1">
                          <a:solidFill>
                            <a:schemeClr val="bg1">
                              <a:lumMod val="75000"/>
                            </a:schemeClr>
                          </a:solidFill>
                        </a:rPr>
                        <a:t>vereinbaren</a:t>
                      </a:r>
                      <a:r>
                        <a:rPr lang="en-US" sz="3200" u="none" strike="noStrike" cap="none">
                          <a:solidFill>
                            <a:schemeClr val="bg1">
                              <a:lumMod val="75000"/>
                            </a:schemeClr>
                          </a:solidFill>
                        </a:rPr>
                        <a:t>.</a:t>
                      </a:r>
                      <a:endParaRPr>
                        <a:solidFill>
                          <a:schemeClr val="bg1">
                            <a:lumMod val="75000"/>
                          </a:schemeClr>
                        </a:solidFill>
                      </a:endParaRPr>
                    </a:p>
                  </a:txBody>
                  <a:tcPr marL="50800" marR="50800" marT="50800" marB="50800">
                    <a:lnR w="9525" cap="flat" cmpd="sng">
                      <a:solidFill>
                        <a:srgbClr val="000000"/>
                      </a:solidFill>
                      <a:prstDash val="solid"/>
                      <a:round/>
                      <a:headEnd type="none" w="sm" len="sm"/>
                      <a:tailEnd type="none" w="sm" len="sm"/>
                    </a:lnR>
                  </a:tcPr>
                </a:tc>
                <a:extLst>
                  <a:ext uri="{0D108BD9-81ED-4DB2-BD59-A6C34878D82A}">
                    <a16:rowId xmlns:a16="http://schemas.microsoft.com/office/drawing/2014/main" val="10002"/>
                  </a:ext>
                </a:extLst>
              </a:tr>
              <a:tr h="1162050">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err="1"/>
                        <a:t>Wenig</a:t>
                      </a:r>
                      <a:r>
                        <a:rPr lang="en-US" sz="3200" u="none" strike="noStrike" cap="none"/>
                        <a:t> </a:t>
                      </a:r>
                      <a:r>
                        <a:rPr lang="en-US" sz="3200" u="none" strike="noStrike" cap="none" err="1"/>
                        <a:t>engagierte</a:t>
                      </a:r>
                      <a:r>
                        <a:rPr lang="en-US" sz="3200" u="none" strike="noStrike" cap="none"/>
                        <a:t> </a:t>
                      </a:r>
                      <a:r>
                        <a:rPr lang="en-US" sz="3200" u="none" strike="noStrike" cap="none" err="1"/>
                        <a:t>Mitarbeitende</a:t>
                      </a:r>
                      <a:r>
                        <a:rPr lang="en-US" sz="3200" u="none" strike="noStrike" cap="none"/>
                        <a:t> </a:t>
                      </a:r>
                      <a:r>
                        <a:rPr lang="en-US" sz="3200" u="none" strike="noStrike" cap="none" err="1"/>
                        <a:t>führen</a:t>
                      </a:r>
                      <a:r>
                        <a:rPr lang="en-US" sz="3200" u="none" strike="noStrike" cap="none"/>
                        <a:t> </a:t>
                      </a:r>
                      <a:r>
                        <a:rPr lang="en-US" sz="3200" u="none" strike="noStrike" cap="none" err="1"/>
                        <a:t>zu</a:t>
                      </a:r>
                      <a:r>
                        <a:rPr lang="en-US" sz="3200" u="none" strike="noStrike" cap="none"/>
                        <a:t> </a:t>
                      </a:r>
                      <a:r>
                        <a:rPr lang="en-US" sz="3200" u="none" strike="noStrike" cap="none" err="1"/>
                        <a:t>Unzufriedenheit</a:t>
                      </a:r>
                      <a:r>
                        <a:rPr lang="en-US" sz="3200" u="none" strike="noStrike" cap="none"/>
                        <a:t> </a:t>
                      </a:r>
                      <a:r>
                        <a:rPr lang="en-US" sz="3200" u="none" strike="noStrike" cap="none" err="1"/>
                        <a:t>bei</a:t>
                      </a:r>
                      <a:r>
                        <a:rPr lang="en-US" sz="3200" u="none" strike="noStrike" cap="none"/>
                        <a:t> </a:t>
                      </a:r>
                      <a:r>
                        <a:rPr lang="en-US" sz="3200" u="none" strike="noStrike" cap="none" err="1"/>
                        <a:t>denen</a:t>
                      </a:r>
                      <a:r>
                        <a:rPr lang="en-US" sz="3200" u="none" strike="noStrike" cap="none"/>
                        <a:t>, die </a:t>
                      </a:r>
                      <a:r>
                        <a:rPr lang="en-US" sz="3200" u="none" strike="noStrike" cap="none" err="1"/>
                        <a:t>engagiert</a:t>
                      </a:r>
                      <a:r>
                        <a:rPr lang="en-US" sz="3200" u="none" strike="noStrike" cap="none"/>
                        <a:t> </a:t>
                      </a:r>
                      <a:r>
                        <a:rPr lang="en-US" sz="3200" u="none" strike="noStrike" cap="none" err="1"/>
                        <a:t>mitarbeiten</a:t>
                      </a:r>
                      <a:r>
                        <a:rPr lang="en-US" sz="3200" u="none" strike="noStrike" cap="none"/>
                        <a:t>.</a:t>
                      </a:r>
                      <a:endParaRPr/>
                    </a:p>
                  </a:txBody>
                  <a:tcPr marL="50800" marR="50800" marT="50800" marB="50800">
                    <a:lnL w="9525" cap="flat" cmpd="sng">
                      <a:solidFill>
                        <a:srgbClr val="000000"/>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chemeClr val="dk1"/>
                        </a:buClr>
                        <a:buSzPts val="3200"/>
                        <a:buFont typeface="Helvetica Neue"/>
                        <a:buNone/>
                      </a:pPr>
                      <a:endParaRPr sz="3200" u="none" strike="noStrike" cap="none"/>
                    </a:p>
                  </a:txBody>
                  <a:tcPr marL="50800" marR="50800" marT="50800" marB="50800"/>
                </a:tc>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a:t>Von allen Mitarbeitenden eine angemessene Leistung fordern.</a:t>
                      </a:r>
                      <a:endParaRPr/>
                    </a:p>
                  </a:txBody>
                  <a:tcPr marL="50800" marR="50800" marT="50800" marB="50800">
                    <a:lnR w="9525" cap="flat" cmpd="sng">
                      <a:solidFill>
                        <a:srgbClr val="000000"/>
                      </a:solidFill>
                      <a:prstDash val="solid"/>
                      <a:round/>
                      <a:headEnd type="none" w="sm" len="sm"/>
                      <a:tailEnd type="none" w="sm" len="sm"/>
                    </a:lnR>
                  </a:tcPr>
                </a:tc>
                <a:extLst>
                  <a:ext uri="{0D108BD9-81ED-4DB2-BD59-A6C34878D82A}">
                    <a16:rowId xmlns:a16="http://schemas.microsoft.com/office/drawing/2014/main" val="10003"/>
                  </a:ext>
                </a:extLst>
              </a:tr>
              <a:tr h="1162050">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a:solidFill>
                            <a:schemeClr val="bg1">
                              <a:lumMod val="75000"/>
                            </a:schemeClr>
                          </a:solidFill>
                        </a:rPr>
                        <a:t>Manche </a:t>
                      </a:r>
                      <a:r>
                        <a:rPr lang="en-US" sz="3200" u="none" strike="noStrike" cap="none" err="1">
                          <a:solidFill>
                            <a:schemeClr val="bg1">
                              <a:lumMod val="75000"/>
                            </a:schemeClr>
                          </a:solidFill>
                        </a:rPr>
                        <a:t>besonders</a:t>
                      </a:r>
                      <a:r>
                        <a:rPr lang="en-US" sz="3200" u="none" strike="noStrike" cap="none">
                          <a:solidFill>
                            <a:schemeClr val="bg1">
                              <a:lumMod val="75000"/>
                            </a:schemeClr>
                          </a:solidFill>
                        </a:rPr>
                        <a:t> </a:t>
                      </a:r>
                      <a:r>
                        <a:rPr lang="en-US" sz="3200" u="none" strike="noStrike" cap="none" err="1">
                          <a:solidFill>
                            <a:schemeClr val="bg1">
                              <a:lumMod val="75000"/>
                            </a:schemeClr>
                          </a:solidFill>
                        </a:rPr>
                        <a:t>guten</a:t>
                      </a:r>
                      <a:r>
                        <a:rPr lang="en-US" sz="3200" u="none" strike="noStrike" cap="none">
                          <a:solidFill>
                            <a:schemeClr val="bg1">
                              <a:lumMod val="75000"/>
                            </a:schemeClr>
                          </a:solidFill>
                        </a:rPr>
                        <a:t> </a:t>
                      </a:r>
                      <a:r>
                        <a:rPr lang="en-US" sz="3200" u="none" strike="noStrike" cap="none" err="1">
                          <a:solidFill>
                            <a:schemeClr val="bg1">
                              <a:lumMod val="75000"/>
                            </a:schemeClr>
                          </a:solidFill>
                        </a:rPr>
                        <a:t>Mitarbeitenden</a:t>
                      </a:r>
                      <a:r>
                        <a:rPr lang="en-US" sz="3200" u="none" strike="noStrike" cap="none">
                          <a:solidFill>
                            <a:schemeClr val="bg1">
                              <a:lumMod val="75000"/>
                            </a:schemeClr>
                          </a:solidFill>
                        </a:rPr>
                        <a:t> </a:t>
                      </a:r>
                      <a:r>
                        <a:rPr lang="en-US" sz="3200" u="none" strike="noStrike" cap="none" err="1">
                          <a:solidFill>
                            <a:schemeClr val="bg1">
                              <a:lumMod val="75000"/>
                            </a:schemeClr>
                          </a:solidFill>
                        </a:rPr>
                        <a:t>sind</a:t>
                      </a:r>
                      <a:r>
                        <a:rPr lang="en-US" sz="3200" u="none" strike="noStrike" cap="none">
                          <a:solidFill>
                            <a:schemeClr val="bg1">
                              <a:lumMod val="75000"/>
                            </a:schemeClr>
                          </a:solidFill>
                        </a:rPr>
                        <a:t> </a:t>
                      </a:r>
                      <a:r>
                        <a:rPr lang="en-US" sz="3200" u="none" strike="noStrike" cap="none" err="1">
                          <a:solidFill>
                            <a:schemeClr val="bg1">
                              <a:lumMod val="75000"/>
                            </a:schemeClr>
                          </a:solidFill>
                        </a:rPr>
                        <a:t>ärgerlich</a:t>
                      </a:r>
                      <a:r>
                        <a:rPr lang="en-US" sz="3200" u="none" strike="noStrike" cap="none">
                          <a:solidFill>
                            <a:schemeClr val="bg1">
                              <a:lumMod val="75000"/>
                            </a:schemeClr>
                          </a:solidFill>
                        </a:rPr>
                        <a:t>, </a:t>
                      </a:r>
                      <a:r>
                        <a:rPr lang="en-US" sz="3200" u="none" strike="noStrike" cap="none" err="1">
                          <a:solidFill>
                            <a:schemeClr val="bg1">
                              <a:lumMod val="75000"/>
                            </a:schemeClr>
                          </a:solidFill>
                        </a:rPr>
                        <a:t>wenn</a:t>
                      </a:r>
                      <a:r>
                        <a:rPr lang="en-US" sz="3200" u="none" strike="noStrike" cap="none">
                          <a:solidFill>
                            <a:schemeClr val="bg1">
                              <a:lumMod val="75000"/>
                            </a:schemeClr>
                          </a:solidFill>
                        </a:rPr>
                        <a:t> </a:t>
                      </a:r>
                      <a:r>
                        <a:rPr lang="en-US" sz="3200" u="none" strike="noStrike" cap="none" err="1">
                          <a:solidFill>
                            <a:schemeClr val="bg1">
                              <a:lumMod val="75000"/>
                            </a:schemeClr>
                          </a:solidFill>
                        </a:rPr>
                        <a:t>andere</a:t>
                      </a:r>
                      <a:r>
                        <a:rPr lang="en-US" sz="3200" u="none" strike="noStrike" cap="none">
                          <a:solidFill>
                            <a:schemeClr val="bg1">
                              <a:lumMod val="75000"/>
                            </a:schemeClr>
                          </a:solidFill>
                        </a:rPr>
                        <a:t> </a:t>
                      </a:r>
                      <a:r>
                        <a:rPr lang="en-US" sz="3200" u="none" strike="noStrike" cap="none" err="1">
                          <a:solidFill>
                            <a:schemeClr val="bg1">
                              <a:lumMod val="75000"/>
                            </a:schemeClr>
                          </a:solidFill>
                        </a:rPr>
                        <a:t>nicht</a:t>
                      </a:r>
                      <a:r>
                        <a:rPr lang="en-US" sz="3200" u="none" strike="noStrike" cap="none">
                          <a:solidFill>
                            <a:schemeClr val="bg1">
                              <a:lumMod val="75000"/>
                            </a:schemeClr>
                          </a:solidFill>
                        </a:rPr>
                        <a:t> </a:t>
                      </a:r>
                      <a:r>
                        <a:rPr lang="en-US" sz="3200" u="none" strike="noStrike" cap="none" err="1">
                          <a:solidFill>
                            <a:schemeClr val="bg1">
                              <a:lumMod val="75000"/>
                            </a:schemeClr>
                          </a:solidFill>
                        </a:rPr>
                        <a:t>eine</a:t>
                      </a:r>
                      <a:r>
                        <a:rPr lang="en-US" sz="3200" u="none" strike="noStrike" cap="none">
                          <a:solidFill>
                            <a:schemeClr val="bg1">
                              <a:lumMod val="75000"/>
                            </a:schemeClr>
                          </a:solidFill>
                        </a:rPr>
                        <a:t> </a:t>
                      </a:r>
                      <a:r>
                        <a:rPr lang="en-US" sz="3200" u="none" strike="noStrike" cap="none" err="1">
                          <a:solidFill>
                            <a:schemeClr val="bg1">
                              <a:lumMod val="75000"/>
                            </a:schemeClr>
                          </a:solidFill>
                        </a:rPr>
                        <a:t>ähnlich</a:t>
                      </a:r>
                      <a:r>
                        <a:rPr lang="en-US" sz="3200" u="none" strike="noStrike" cap="none">
                          <a:solidFill>
                            <a:schemeClr val="bg1">
                              <a:lumMod val="75000"/>
                            </a:schemeClr>
                          </a:solidFill>
                        </a:rPr>
                        <a:t> </a:t>
                      </a:r>
                      <a:r>
                        <a:rPr lang="en-US" sz="3200" u="none" strike="noStrike" cap="none" err="1">
                          <a:solidFill>
                            <a:schemeClr val="bg1">
                              <a:lumMod val="75000"/>
                            </a:schemeClr>
                          </a:solidFill>
                        </a:rPr>
                        <a:t>gute</a:t>
                      </a:r>
                      <a:r>
                        <a:rPr lang="en-US" sz="3200" u="none" strike="noStrike" cap="none">
                          <a:solidFill>
                            <a:schemeClr val="bg1">
                              <a:lumMod val="75000"/>
                            </a:schemeClr>
                          </a:solidFill>
                        </a:rPr>
                        <a:t> </a:t>
                      </a:r>
                      <a:r>
                        <a:rPr lang="en-US" sz="3200" u="none" strike="noStrike" cap="none" err="1">
                          <a:solidFill>
                            <a:schemeClr val="bg1">
                              <a:lumMod val="75000"/>
                            </a:schemeClr>
                          </a:solidFill>
                        </a:rPr>
                        <a:t>Leistung</a:t>
                      </a:r>
                      <a:r>
                        <a:rPr lang="en-US" sz="3200" u="none" strike="noStrike" cap="none">
                          <a:solidFill>
                            <a:schemeClr val="bg1">
                              <a:lumMod val="75000"/>
                            </a:schemeClr>
                          </a:solidFill>
                        </a:rPr>
                        <a:t> </a:t>
                      </a:r>
                      <a:r>
                        <a:rPr lang="en-US" sz="3200" u="none" strike="noStrike" cap="none" err="1">
                          <a:solidFill>
                            <a:schemeClr val="bg1">
                              <a:lumMod val="75000"/>
                            </a:schemeClr>
                          </a:solidFill>
                        </a:rPr>
                        <a:t>wie</a:t>
                      </a:r>
                      <a:r>
                        <a:rPr lang="en-US" sz="3200" u="none" strike="noStrike" cap="none">
                          <a:solidFill>
                            <a:schemeClr val="bg1">
                              <a:lumMod val="75000"/>
                            </a:schemeClr>
                          </a:solidFill>
                        </a:rPr>
                        <a:t> </a:t>
                      </a:r>
                      <a:r>
                        <a:rPr lang="en-US" sz="3200" u="none" strike="noStrike" cap="none" err="1">
                          <a:solidFill>
                            <a:schemeClr val="bg1">
                              <a:lumMod val="75000"/>
                            </a:schemeClr>
                          </a:solidFill>
                        </a:rPr>
                        <a:t>sie</a:t>
                      </a:r>
                      <a:r>
                        <a:rPr lang="en-US" sz="3200" u="none" strike="noStrike" cap="none">
                          <a:solidFill>
                            <a:schemeClr val="bg1">
                              <a:lumMod val="75000"/>
                            </a:schemeClr>
                          </a:solidFill>
                        </a:rPr>
                        <a:t> </a:t>
                      </a:r>
                      <a:r>
                        <a:rPr lang="en-US" sz="3200" u="none" strike="noStrike" cap="none" err="1">
                          <a:solidFill>
                            <a:schemeClr val="bg1">
                              <a:lumMod val="75000"/>
                            </a:schemeClr>
                          </a:solidFill>
                        </a:rPr>
                        <a:t>selbst</a:t>
                      </a:r>
                      <a:r>
                        <a:rPr lang="en-US" sz="3200" u="none" strike="noStrike" cap="none">
                          <a:solidFill>
                            <a:schemeClr val="bg1">
                              <a:lumMod val="75000"/>
                            </a:schemeClr>
                          </a:solidFill>
                        </a:rPr>
                        <a:t> </a:t>
                      </a:r>
                      <a:r>
                        <a:rPr lang="en-US" sz="3200" u="none" strike="noStrike" cap="none" err="1">
                          <a:solidFill>
                            <a:schemeClr val="bg1">
                              <a:lumMod val="75000"/>
                            </a:schemeClr>
                          </a:solidFill>
                        </a:rPr>
                        <a:t>erbringen</a:t>
                      </a:r>
                      <a:r>
                        <a:rPr lang="en-US" sz="3200" u="none" strike="noStrike" cap="none">
                          <a:solidFill>
                            <a:schemeClr val="bg1">
                              <a:lumMod val="75000"/>
                            </a:schemeClr>
                          </a:solidFill>
                        </a:rPr>
                        <a:t>.</a:t>
                      </a:r>
                      <a:endParaRPr>
                        <a:solidFill>
                          <a:schemeClr val="bg1">
                            <a:lumMod val="75000"/>
                          </a:schemeClr>
                        </a:solidFill>
                      </a:endParaRPr>
                    </a:p>
                  </a:txBody>
                  <a:tcPr marL="50800" marR="50800" marT="50800" marB="50800">
                    <a:lnL w="9525" cap="flat" cmpd="sng">
                      <a:solidFill>
                        <a:srgbClr val="000000"/>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chemeClr val="dk1"/>
                        </a:buClr>
                        <a:buSzPts val="3200"/>
                        <a:buFont typeface="Helvetica Neue"/>
                        <a:buNone/>
                      </a:pPr>
                      <a:endParaRPr sz="3200" u="none" strike="noStrike" cap="none"/>
                    </a:p>
                  </a:txBody>
                  <a:tcPr marL="50800" marR="50800" marT="50800" marB="50800"/>
                </a:tc>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err="1">
                          <a:solidFill>
                            <a:schemeClr val="bg1">
                              <a:lumMod val="75000"/>
                            </a:schemeClr>
                          </a:solidFill>
                        </a:rPr>
                        <a:t>Leistungserwartungen</a:t>
                      </a:r>
                      <a:r>
                        <a:rPr lang="en-US" sz="3200" u="none" strike="noStrike" cap="none">
                          <a:solidFill>
                            <a:schemeClr val="bg1">
                              <a:lumMod val="75000"/>
                            </a:schemeClr>
                          </a:solidFill>
                        </a:rPr>
                        <a:t> </a:t>
                      </a:r>
                      <a:r>
                        <a:rPr lang="en-US" sz="3200" u="none" strike="noStrike" cap="none" err="1">
                          <a:solidFill>
                            <a:schemeClr val="bg1">
                              <a:lumMod val="75000"/>
                            </a:schemeClr>
                          </a:solidFill>
                        </a:rPr>
                        <a:t>mitarbeiterspezifisch</a:t>
                      </a:r>
                      <a:r>
                        <a:rPr lang="en-US" sz="3200" u="none" strike="noStrike" cap="none">
                          <a:solidFill>
                            <a:schemeClr val="bg1">
                              <a:lumMod val="75000"/>
                            </a:schemeClr>
                          </a:solidFill>
                        </a:rPr>
                        <a:t> </a:t>
                      </a:r>
                      <a:r>
                        <a:rPr lang="en-US" sz="3200" u="none" strike="noStrike" cap="none" err="1">
                          <a:solidFill>
                            <a:schemeClr val="bg1">
                              <a:lumMod val="75000"/>
                            </a:schemeClr>
                          </a:solidFill>
                        </a:rPr>
                        <a:t>formulieren</a:t>
                      </a:r>
                      <a:r>
                        <a:rPr lang="en-US" sz="3200" u="none" strike="noStrike" cap="none">
                          <a:solidFill>
                            <a:schemeClr val="bg1">
                              <a:lumMod val="75000"/>
                            </a:schemeClr>
                          </a:solidFill>
                        </a:rPr>
                        <a:t>.</a:t>
                      </a:r>
                      <a:endParaRPr>
                        <a:solidFill>
                          <a:schemeClr val="bg1">
                            <a:lumMod val="75000"/>
                          </a:schemeClr>
                        </a:solidFill>
                      </a:endParaRPr>
                    </a:p>
                  </a:txBody>
                  <a:tcPr marL="50800" marR="50800" marT="50800" marB="50800">
                    <a:lnR w="9525" cap="flat" cmpd="sng">
                      <a:solidFill>
                        <a:srgbClr val="000000"/>
                      </a:solidFill>
                      <a:prstDash val="solid"/>
                      <a:round/>
                      <a:headEnd type="none" w="sm" len="sm"/>
                      <a:tailEnd type="none" w="sm" len="sm"/>
                    </a:lnR>
                  </a:tcPr>
                </a:tc>
                <a:extLst>
                  <a:ext uri="{0D108BD9-81ED-4DB2-BD59-A6C34878D82A}">
                    <a16:rowId xmlns:a16="http://schemas.microsoft.com/office/drawing/2014/main" val="10004"/>
                  </a:ext>
                </a:extLst>
              </a:tr>
              <a:tr h="1162050">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a:t>Mitarbeitende versuchen über Druck, Schmeicheln, Drohungen usw. Vorteile für sich selbst zu ergattern. </a:t>
                      </a:r>
                      <a:endParaRPr/>
                    </a:p>
                  </a:txBody>
                  <a:tcPr marL="50800" marR="50800" marT="50800" marB="50800">
                    <a:lnL w="9525" cap="flat" cmpd="sng">
                      <a:solidFill>
                        <a:srgbClr val="000000"/>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chemeClr val="dk1"/>
                        </a:buClr>
                        <a:buSzPts val="3200"/>
                        <a:buFont typeface="Helvetica Neue"/>
                        <a:buNone/>
                      </a:pPr>
                      <a:endParaRPr sz="3200" u="none" strike="noStrike" cap="none"/>
                    </a:p>
                  </a:txBody>
                  <a:tcPr marL="50800" marR="50800" marT="50800" marB="50800"/>
                </a:tc>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a:t>Sich nicht manipulieren lassen und für Gerechtigkeit sorgen.</a:t>
                      </a:r>
                      <a:endParaRPr/>
                    </a:p>
                  </a:txBody>
                  <a:tcPr marL="50800" marR="50800" marT="50800" marB="50800">
                    <a:lnR w="9525" cap="flat" cmpd="sng">
                      <a:solidFill>
                        <a:srgbClr val="000000"/>
                      </a:solidFill>
                      <a:prstDash val="solid"/>
                      <a:round/>
                      <a:headEnd type="none" w="sm" len="sm"/>
                      <a:tailEnd type="none" w="sm" len="sm"/>
                    </a:lnR>
                  </a:tcPr>
                </a:tc>
                <a:extLst>
                  <a:ext uri="{0D108BD9-81ED-4DB2-BD59-A6C34878D82A}">
                    <a16:rowId xmlns:a16="http://schemas.microsoft.com/office/drawing/2014/main" val="10005"/>
                  </a:ext>
                </a:extLst>
              </a:tr>
              <a:tr h="1162050">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a:solidFill>
                            <a:schemeClr val="bg1">
                              <a:lumMod val="75000"/>
                            </a:schemeClr>
                          </a:solidFill>
                        </a:rPr>
                        <a:t>Manche </a:t>
                      </a:r>
                      <a:r>
                        <a:rPr lang="en-US" sz="3200" u="none" strike="noStrike" cap="none" err="1">
                          <a:solidFill>
                            <a:schemeClr val="bg1">
                              <a:lumMod val="75000"/>
                            </a:schemeClr>
                          </a:solidFill>
                        </a:rPr>
                        <a:t>Mitarbeitende</a:t>
                      </a:r>
                      <a:r>
                        <a:rPr lang="en-US" sz="3200" u="none" strike="noStrike" cap="none">
                          <a:solidFill>
                            <a:schemeClr val="bg1">
                              <a:lumMod val="75000"/>
                            </a:schemeClr>
                          </a:solidFill>
                        </a:rPr>
                        <a:t>, die </a:t>
                      </a:r>
                      <a:r>
                        <a:rPr lang="en-US" sz="3200" u="none" strike="noStrike" cap="none" err="1">
                          <a:solidFill>
                            <a:schemeClr val="bg1">
                              <a:lumMod val="75000"/>
                            </a:schemeClr>
                          </a:solidFill>
                        </a:rPr>
                        <a:t>fühlen</a:t>
                      </a:r>
                      <a:r>
                        <a:rPr lang="en-US" sz="3200" u="none" strike="noStrike" cap="none">
                          <a:solidFill>
                            <a:schemeClr val="bg1">
                              <a:lumMod val="75000"/>
                            </a:schemeClr>
                          </a:solidFill>
                        </a:rPr>
                        <a:t> </a:t>
                      </a:r>
                      <a:r>
                        <a:rPr lang="en-US" sz="3200" u="none" strike="noStrike" cap="none" err="1">
                          <a:solidFill>
                            <a:schemeClr val="bg1">
                              <a:lumMod val="75000"/>
                            </a:schemeClr>
                          </a:solidFill>
                        </a:rPr>
                        <a:t>sich</a:t>
                      </a:r>
                      <a:r>
                        <a:rPr lang="en-US" sz="3200" u="none" strike="noStrike" cap="none">
                          <a:solidFill>
                            <a:schemeClr val="bg1">
                              <a:lumMod val="75000"/>
                            </a:schemeClr>
                          </a:solidFill>
                        </a:rPr>
                        <a:t> </a:t>
                      </a:r>
                      <a:r>
                        <a:rPr lang="en-US" sz="3200" u="none" strike="noStrike" cap="none" err="1">
                          <a:solidFill>
                            <a:schemeClr val="bg1">
                              <a:lumMod val="75000"/>
                            </a:schemeClr>
                          </a:solidFill>
                        </a:rPr>
                        <a:t>besonders</a:t>
                      </a:r>
                      <a:r>
                        <a:rPr lang="en-US" sz="3200" u="none" strike="noStrike" cap="none">
                          <a:solidFill>
                            <a:schemeClr val="bg1">
                              <a:lumMod val="75000"/>
                            </a:schemeClr>
                          </a:solidFill>
                        </a:rPr>
                        <a:t> stark, </a:t>
                      </a:r>
                      <a:r>
                        <a:rPr lang="en-US" sz="3200" u="none" strike="noStrike" cap="none" err="1">
                          <a:solidFill>
                            <a:schemeClr val="bg1">
                              <a:lumMod val="75000"/>
                            </a:schemeClr>
                          </a:solidFill>
                        </a:rPr>
                        <a:t>wenn</a:t>
                      </a:r>
                      <a:r>
                        <a:rPr lang="en-US" sz="3200" u="none" strike="noStrike" cap="none">
                          <a:solidFill>
                            <a:schemeClr val="bg1">
                              <a:lumMod val="75000"/>
                            </a:schemeClr>
                          </a:solidFill>
                        </a:rPr>
                        <a:t> </a:t>
                      </a:r>
                      <a:r>
                        <a:rPr lang="en-US" sz="3200" u="none" strike="noStrike" cap="none" err="1">
                          <a:solidFill>
                            <a:schemeClr val="bg1">
                              <a:lumMod val="75000"/>
                            </a:schemeClr>
                          </a:solidFill>
                        </a:rPr>
                        <a:t>sie</a:t>
                      </a:r>
                      <a:r>
                        <a:rPr lang="en-US" sz="3200" u="none" strike="noStrike" cap="none">
                          <a:solidFill>
                            <a:schemeClr val="bg1">
                              <a:lumMod val="75000"/>
                            </a:schemeClr>
                          </a:solidFill>
                        </a:rPr>
                        <a:t> </a:t>
                      </a:r>
                      <a:r>
                        <a:rPr lang="en-US" sz="3200" u="none" strike="noStrike" cap="none" err="1">
                          <a:solidFill>
                            <a:schemeClr val="bg1">
                              <a:lumMod val="75000"/>
                            </a:schemeClr>
                          </a:solidFill>
                        </a:rPr>
                        <a:t>andere</a:t>
                      </a:r>
                      <a:r>
                        <a:rPr lang="en-US" sz="3200" u="none" strike="noStrike" cap="none">
                          <a:solidFill>
                            <a:schemeClr val="bg1">
                              <a:lumMod val="75000"/>
                            </a:schemeClr>
                          </a:solidFill>
                        </a:rPr>
                        <a:t> </a:t>
                      </a:r>
                      <a:r>
                        <a:rPr lang="en-US" sz="3200" u="none" strike="noStrike" cap="none" err="1">
                          <a:solidFill>
                            <a:schemeClr val="bg1">
                              <a:lumMod val="75000"/>
                            </a:schemeClr>
                          </a:solidFill>
                        </a:rPr>
                        <a:t>gemein</a:t>
                      </a:r>
                      <a:r>
                        <a:rPr lang="en-US" sz="3200" u="none" strike="noStrike" cap="none">
                          <a:solidFill>
                            <a:schemeClr val="bg1">
                              <a:lumMod val="75000"/>
                            </a:schemeClr>
                          </a:solidFill>
                        </a:rPr>
                        <a:t> </a:t>
                      </a:r>
                      <a:r>
                        <a:rPr lang="en-US" sz="3200" u="none" strike="noStrike" cap="none" err="1">
                          <a:solidFill>
                            <a:schemeClr val="bg1">
                              <a:lumMod val="75000"/>
                            </a:schemeClr>
                          </a:solidFill>
                        </a:rPr>
                        <a:t>behandeln</a:t>
                      </a:r>
                      <a:r>
                        <a:rPr lang="en-US" sz="3200" u="none" strike="noStrike" cap="none">
                          <a:solidFill>
                            <a:schemeClr val="bg1">
                              <a:lumMod val="75000"/>
                            </a:schemeClr>
                          </a:solidFill>
                        </a:rPr>
                        <a:t>.</a:t>
                      </a:r>
                      <a:endParaRPr>
                        <a:solidFill>
                          <a:schemeClr val="bg1">
                            <a:lumMod val="75000"/>
                          </a:schemeClr>
                        </a:solidFill>
                      </a:endParaRPr>
                    </a:p>
                  </a:txBody>
                  <a:tcPr marL="50800" marR="50800" marT="50800" marB="50800">
                    <a:lnL w="9525" cap="flat" cmpd="sng">
                      <a:solidFill>
                        <a:srgbClr val="000000"/>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chemeClr val="dk1"/>
                        </a:buClr>
                        <a:buSzPts val="3200"/>
                        <a:buFont typeface="Helvetica Neue"/>
                        <a:buNone/>
                      </a:pPr>
                      <a:endParaRPr sz="3200" u="none" strike="noStrike" cap="none"/>
                    </a:p>
                  </a:txBody>
                  <a:tcPr marL="50800" marR="50800" marT="50800" marB="50800"/>
                </a:tc>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err="1">
                          <a:solidFill>
                            <a:schemeClr val="bg1">
                              <a:lumMod val="75000"/>
                            </a:schemeClr>
                          </a:solidFill>
                        </a:rPr>
                        <a:t>Gemeinheiten</a:t>
                      </a:r>
                      <a:r>
                        <a:rPr lang="en-US" sz="3200" u="none" strike="noStrike" cap="none">
                          <a:solidFill>
                            <a:schemeClr val="bg1">
                              <a:lumMod val="75000"/>
                            </a:schemeClr>
                          </a:solidFill>
                        </a:rPr>
                        <a:t> </a:t>
                      </a:r>
                      <a:r>
                        <a:rPr lang="en-US" sz="3200" u="none" strike="noStrike" cap="none" err="1">
                          <a:solidFill>
                            <a:schemeClr val="bg1">
                              <a:lumMod val="75000"/>
                            </a:schemeClr>
                          </a:solidFill>
                        </a:rPr>
                        <a:t>unterbinden</a:t>
                      </a:r>
                      <a:r>
                        <a:rPr lang="en-US" sz="3200" u="none" strike="noStrike" cap="none">
                          <a:solidFill>
                            <a:schemeClr val="bg1">
                              <a:lumMod val="75000"/>
                            </a:schemeClr>
                          </a:solidFill>
                        </a:rPr>
                        <a:t>.</a:t>
                      </a:r>
                      <a:endParaRPr>
                        <a:solidFill>
                          <a:schemeClr val="bg1">
                            <a:lumMod val="75000"/>
                          </a:schemeClr>
                        </a:solidFill>
                      </a:endParaRPr>
                    </a:p>
                  </a:txBody>
                  <a:tcPr marL="50800" marR="50800" marT="50800" marB="50800">
                    <a:lnR w="9525" cap="flat" cmpd="sng">
                      <a:solidFill>
                        <a:srgbClr val="000000"/>
                      </a:solidFill>
                      <a:prstDash val="solid"/>
                      <a:round/>
                      <a:headEnd type="none" w="sm" len="sm"/>
                      <a:tailEnd type="none" w="sm" len="sm"/>
                    </a:lnR>
                  </a:tcPr>
                </a:tc>
                <a:extLst>
                  <a:ext uri="{0D108BD9-81ED-4DB2-BD59-A6C34878D82A}">
                    <a16:rowId xmlns:a16="http://schemas.microsoft.com/office/drawing/2014/main" val="10006"/>
                  </a:ext>
                </a:extLst>
              </a:tr>
              <a:tr h="1162050">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a:t>Das demonstrativ sanfte Verhalte von Mitarbeitenden kann andere sehr wütend machen.</a:t>
                      </a:r>
                      <a:endParaRPr/>
                    </a:p>
                  </a:txBody>
                  <a:tcPr marL="50800" marR="50800" marT="50800" marB="50800">
                    <a:lnL w="9525" cap="flat" cmpd="sng">
                      <a:solidFill>
                        <a:srgbClr val="000000"/>
                      </a:solidFill>
                      <a:prstDash val="solid"/>
                      <a:round/>
                      <a:headEnd type="none" w="sm" len="sm"/>
                      <a:tailEnd type="none" w="sm" len="sm"/>
                    </a:lnL>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200"/>
                        <a:buFont typeface="Helvetica Neue"/>
                        <a:buNone/>
                      </a:pPr>
                      <a:endParaRPr sz="3200" u="none" strike="noStrike" cap="none"/>
                    </a:p>
                  </a:txBody>
                  <a:tcPr marL="50800" marR="50800" marT="50800" marB="50800">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200"/>
                        <a:buFont typeface="Helvetica Neue"/>
                        <a:buNone/>
                      </a:pPr>
                      <a:r>
                        <a:rPr lang="en-US" sz="3200" u="none" strike="noStrike" cap="none" dirty="0"/>
                        <a:t>Passive Aggression </a:t>
                      </a:r>
                      <a:r>
                        <a:rPr lang="en-US" sz="3200" u="none" strike="noStrike" cap="none" dirty="0" err="1"/>
                        <a:t>nicht</a:t>
                      </a:r>
                      <a:r>
                        <a:rPr lang="en-US" sz="3200" u="none" strike="noStrike" cap="none" dirty="0"/>
                        <a:t> </a:t>
                      </a:r>
                      <a:r>
                        <a:rPr lang="en-US" sz="3200" u="none" strike="noStrike" cap="none" dirty="0" err="1"/>
                        <a:t>unterstützen</a:t>
                      </a:r>
                      <a:r>
                        <a:rPr lang="en-US" sz="3200" u="none" strike="noStrike" cap="none" dirty="0"/>
                        <a:t>.</a:t>
                      </a:r>
                      <a:endParaRPr dirty="0"/>
                    </a:p>
                  </a:txBody>
                  <a:tcPr marL="50800" marR="50800" marT="50800" marB="50800">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pic>
        <p:nvPicPr>
          <p:cNvPr id="2" name="Grafik 1">
            <a:extLst>
              <a:ext uri="{FF2B5EF4-FFF2-40B4-BE49-F238E27FC236}">
                <a16:creationId xmlns:a16="http://schemas.microsoft.com/office/drawing/2014/main" id="{319CF8F3-28D6-BA80-364A-03C3D36C4AB9}"/>
              </a:ext>
            </a:extLst>
          </p:cNvPr>
          <p:cNvPicPr>
            <a:picLocks noChangeAspect="1"/>
          </p:cNvPicPr>
          <p:nvPr/>
        </p:nvPicPr>
        <p:blipFill rotWithShape="1">
          <a:blip r:embed="rId3"/>
          <a:srcRect l="52859"/>
          <a:stretch/>
        </p:blipFill>
        <p:spPr>
          <a:xfrm>
            <a:off x="19050001" y="2361045"/>
            <a:ext cx="4987636" cy="105802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4"/>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000000"/>
              </a:buClr>
              <a:buSzPts val="10000"/>
              <a:buFont typeface="Helvetica Neue"/>
              <a:buNone/>
            </a:pPr>
            <a:r>
              <a:rPr lang="en-US" sz="10000" b="1">
                <a:solidFill>
                  <a:srgbClr val="000000"/>
                </a:solidFill>
                <a:latin typeface="Helvetica Neue"/>
                <a:ea typeface="Helvetica Neue"/>
                <a:cs typeface="Helvetica Neue"/>
                <a:sym typeface="Helvetica Neue"/>
              </a:rPr>
              <a:t>Für klare Regeln sorgen und diese einfordern</a:t>
            </a:r>
            <a:endParaRPr/>
          </a:p>
        </p:txBody>
      </p:sp>
      <p:sp>
        <p:nvSpPr>
          <p:cNvPr id="207" name="Google Shape;207;p4"/>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8</a:t>
            </a:fld>
            <a:endParaRPr/>
          </a:p>
        </p:txBody>
      </p:sp>
      <p:sp>
        <p:nvSpPr>
          <p:cNvPr id="208" name="Google Shape;208;p4"/>
          <p:cNvSpPr/>
          <p:nvPr/>
        </p:nvSpPr>
        <p:spPr>
          <a:xfrm rot="-964568">
            <a:off x="15086576" y="2427323"/>
            <a:ext cx="8366197"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4100"/>
              <a:buFont typeface="Helvetica Neue"/>
              <a:buNone/>
            </a:pPr>
            <a:r>
              <a:rPr lang="en-US" sz="4100" b="1" i="0" u="none" strike="noStrike" cap="none">
                <a:solidFill>
                  <a:srgbClr val="EBEBEB"/>
                </a:solidFill>
                <a:latin typeface="Helvetica Neue"/>
                <a:ea typeface="Helvetica Neue"/>
                <a:cs typeface="Helvetica Neue"/>
                <a:sym typeface="Helvetica Neue"/>
              </a:rPr>
              <a:t>Der Super-Team-Booster!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5"/>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Unklare oder zu wenig verbindliche Regeln</a:t>
            </a:r>
            <a:endParaRPr/>
          </a:p>
        </p:txBody>
      </p:sp>
      <p:sp>
        <p:nvSpPr>
          <p:cNvPr id="214" name="Google Shape;214;p5"/>
          <p:cNvSpPr txBox="1">
            <a:spLocks noGrp="1"/>
          </p:cNvSpPr>
          <p:nvPr>
            <p:ph type="body" idx="1"/>
          </p:nvPr>
        </p:nvSpPr>
        <p:spPr>
          <a:xfrm>
            <a:off x="4620958" y="2794000"/>
            <a:ext cx="18937542" cy="8763000"/>
          </a:xfrm>
          <a:prstGeom prst="rect">
            <a:avLst/>
          </a:prstGeom>
          <a:noFill/>
          <a:ln>
            <a:noFill/>
          </a:ln>
        </p:spPr>
        <p:txBody>
          <a:bodyPr spcFirstLastPara="1" wrap="square" lIns="50800" tIns="50800" rIns="50800" bIns="50800" anchor="t" anchorCtr="0">
            <a:normAutofit/>
          </a:bodyPr>
          <a:lstStyle/>
          <a:p>
            <a:pPr marL="358140" lvl="0" indent="-358140" algn="l" rtl="0">
              <a:lnSpc>
                <a:spcPct val="100000"/>
              </a:lnSpc>
              <a:spcBef>
                <a:spcPts val="0"/>
              </a:spcBef>
              <a:spcAft>
                <a:spcPts val="0"/>
              </a:spcAft>
              <a:buClr>
                <a:srgbClr val="000000"/>
              </a:buClr>
              <a:buSzPts val="2538"/>
              <a:buFont typeface="Helvetica Neue Light"/>
              <a:buChar char="•"/>
            </a:pPr>
            <a:r>
              <a:rPr lang="en-US" sz="3384"/>
              <a:t>Es gibt keine klaren Regeln oder</a:t>
            </a:r>
            <a:endParaRPr/>
          </a:p>
          <a:p>
            <a:pPr marL="358140" lvl="0" indent="-358140" algn="l" rtl="0">
              <a:lnSpc>
                <a:spcPct val="100000"/>
              </a:lnSpc>
              <a:spcBef>
                <a:spcPts val="700"/>
              </a:spcBef>
              <a:spcAft>
                <a:spcPts val="0"/>
              </a:spcAft>
              <a:buClr>
                <a:srgbClr val="000000"/>
              </a:buClr>
              <a:buSzPts val="2538"/>
              <a:buFont typeface="Helvetica Neue Light"/>
              <a:buChar char="•"/>
            </a:pPr>
            <a:r>
              <a:rPr lang="en-US" sz="3384"/>
              <a:t>Es gibt zwar klare Regeln, diese werden öfters nicht eingehalten und das wird geduldet</a:t>
            </a:r>
            <a:endParaRPr/>
          </a:p>
          <a:p>
            <a:pPr marL="358140" lvl="0" indent="-196977" algn="l" rtl="0">
              <a:lnSpc>
                <a:spcPct val="100000"/>
              </a:lnSpc>
              <a:spcBef>
                <a:spcPts val="700"/>
              </a:spcBef>
              <a:spcAft>
                <a:spcPts val="0"/>
              </a:spcAft>
              <a:buClr>
                <a:srgbClr val="000000"/>
              </a:buClr>
              <a:buSzPts val="2538"/>
              <a:buFont typeface="Helvetica Neue Light"/>
              <a:buNone/>
            </a:pPr>
            <a:endParaRPr sz="3384"/>
          </a:p>
          <a:p>
            <a:pPr marL="358140" lvl="0" indent="-196977" algn="l" rtl="0">
              <a:lnSpc>
                <a:spcPct val="100000"/>
              </a:lnSpc>
              <a:spcBef>
                <a:spcPts val="700"/>
              </a:spcBef>
              <a:spcAft>
                <a:spcPts val="0"/>
              </a:spcAft>
              <a:buClr>
                <a:srgbClr val="000000"/>
              </a:buClr>
              <a:buSzPts val="2538"/>
              <a:buFont typeface="Helvetica Neue Light"/>
              <a:buNone/>
            </a:pPr>
            <a:endParaRPr sz="3384"/>
          </a:p>
          <a:p>
            <a:pPr marL="358140" lvl="0" indent="-358140" algn="l" rtl="0">
              <a:lnSpc>
                <a:spcPct val="100000"/>
              </a:lnSpc>
              <a:spcBef>
                <a:spcPts val="700"/>
              </a:spcBef>
              <a:spcAft>
                <a:spcPts val="0"/>
              </a:spcAft>
              <a:buClr>
                <a:srgbClr val="000000"/>
              </a:buClr>
              <a:buSzPts val="2538"/>
              <a:buFont typeface="Helvetica Neue Light"/>
              <a:buChar char="•"/>
            </a:pPr>
            <a:r>
              <a:rPr lang="en-US" sz="3384"/>
              <a:t>Es gibt viel Ärger wegen falsch verräumter Materialien, schlecht gereinigten Werkzeugen und defekten Maschinen, die ohne Vermerk ins Lager zurückgestellt wurden.</a:t>
            </a:r>
            <a:endParaRPr/>
          </a:p>
          <a:p>
            <a:pPr marL="358140" lvl="0" indent="-358140" algn="l" rtl="0">
              <a:lnSpc>
                <a:spcPct val="100000"/>
              </a:lnSpc>
              <a:spcBef>
                <a:spcPts val="700"/>
              </a:spcBef>
              <a:spcAft>
                <a:spcPts val="0"/>
              </a:spcAft>
              <a:buClr>
                <a:srgbClr val="000000"/>
              </a:buClr>
              <a:buSzPts val="2538"/>
              <a:buFont typeface="Helvetica Neue Light"/>
              <a:buChar char="•"/>
            </a:pPr>
            <a:r>
              <a:rPr lang="en-US" sz="3384"/>
              <a:t>Entweder gibt es keine Regel oder es gibt eine Regel, die nicht eingefordert wird.</a:t>
            </a:r>
            <a:endParaRPr/>
          </a:p>
          <a:p>
            <a:pPr marL="358140" lvl="0" indent="-196977" algn="l" rtl="0">
              <a:lnSpc>
                <a:spcPct val="100000"/>
              </a:lnSpc>
              <a:spcBef>
                <a:spcPts val="700"/>
              </a:spcBef>
              <a:spcAft>
                <a:spcPts val="0"/>
              </a:spcAft>
              <a:buClr>
                <a:srgbClr val="000000"/>
              </a:buClr>
              <a:buSzPts val="2538"/>
              <a:buFont typeface="Helvetica Neue Light"/>
              <a:buNone/>
            </a:pPr>
            <a:endParaRPr sz="3384"/>
          </a:p>
          <a:p>
            <a:pPr marL="358140" lvl="0" indent="-196977" algn="l" rtl="0">
              <a:lnSpc>
                <a:spcPct val="100000"/>
              </a:lnSpc>
              <a:spcBef>
                <a:spcPts val="700"/>
              </a:spcBef>
              <a:spcAft>
                <a:spcPts val="0"/>
              </a:spcAft>
              <a:buClr>
                <a:srgbClr val="000000"/>
              </a:buClr>
              <a:buSzPts val="2538"/>
              <a:buFont typeface="Helvetica Neue Light"/>
              <a:buNone/>
            </a:pPr>
            <a:endParaRPr sz="3384"/>
          </a:p>
          <a:p>
            <a:pPr marL="358140" lvl="0" indent="-358140" algn="l" rtl="0">
              <a:lnSpc>
                <a:spcPct val="100000"/>
              </a:lnSpc>
              <a:spcBef>
                <a:spcPts val="700"/>
              </a:spcBef>
              <a:spcAft>
                <a:spcPts val="0"/>
              </a:spcAft>
              <a:buClr>
                <a:srgbClr val="000000"/>
              </a:buClr>
              <a:buSzPts val="2538"/>
              <a:buFont typeface="Helvetica Neue Light"/>
              <a:buChar char="•"/>
            </a:pPr>
            <a:r>
              <a:rPr lang="en-US" sz="3384"/>
              <a:t>Mitarbeitende, die Regeln schätzen, reagieren mit Unsicherheit, Ärger und Unzufriedenheit</a:t>
            </a:r>
            <a:endParaRPr/>
          </a:p>
          <a:p>
            <a:pPr marL="716280" lvl="1" indent="-358140" algn="l" rtl="0">
              <a:lnSpc>
                <a:spcPct val="100000"/>
              </a:lnSpc>
              <a:spcBef>
                <a:spcPts val="700"/>
              </a:spcBef>
              <a:spcAft>
                <a:spcPts val="0"/>
              </a:spcAft>
              <a:buClr>
                <a:srgbClr val="000000"/>
              </a:buClr>
              <a:buSzPts val="2475"/>
              <a:buFont typeface="Helvetica Neue"/>
              <a:buChar char="•"/>
            </a:pPr>
            <a:r>
              <a:rPr lang="en-US" b="1">
                <a:latin typeface="Helvetica Neue"/>
                <a:ea typeface="Helvetica Neue"/>
                <a:cs typeface="Helvetica Neue"/>
                <a:sym typeface="Helvetica Neue"/>
              </a:rPr>
              <a:t>Unsicherheit</a:t>
            </a:r>
            <a:r>
              <a:rPr lang="en-US" sz="3384"/>
              <a:t>: „Was gilt? Wie soll ich mich verhalten?“</a:t>
            </a:r>
            <a:endParaRPr/>
          </a:p>
          <a:p>
            <a:pPr marL="716280" lvl="1" indent="-358140" algn="l" rtl="0">
              <a:lnSpc>
                <a:spcPct val="100000"/>
              </a:lnSpc>
              <a:spcBef>
                <a:spcPts val="700"/>
              </a:spcBef>
              <a:spcAft>
                <a:spcPts val="0"/>
              </a:spcAft>
              <a:buClr>
                <a:srgbClr val="000000"/>
              </a:buClr>
              <a:buSzPts val="2475"/>
              <a:buFont typeface="Helvetica Neue"/>
              <a:buChar char="•"/>
            </a:pPr>
            <a:r>
              <a:rPr lang="en-US" b="1">
                <a:latin typeface="Helvetica Neue"/>
                <a:ea typeface="Helvetica Neue"/>
                <a:cs typeface="Helvetica Neue"/>
                <a:sym typeface="Helvetica Neue"/>
              </a:rPr>
              <a:t>Ärger</a:t>
            </a:r>
            <a:r>
              <a:rPr lang="en-US" sz="3384"/>
              <a:t>: „Wenn ich die Regeln einhalte und andere nicht, dann bin ich im Nachteil!“</a:t>
            </a:r>
            <a:endParaRPr/>
          </a:p>
          <a:p>
            <a:pPr marL="716280" lvl="1" indent="-358140" algn="l" rtl="0">
              <a:lnSpc>
                <a:spcPct val="100000"/>
              </a:lnSpc>
              <a:spcBef>
                <a:spcPts val="700"/>
              </a:spcBef>
              <a:spcAft>
                <a:spcPts val="0"/>
              </a:spcAft>
              <a:buClr>
                <a:srgbClr val="000000"/>
              </a:buClr>
              <a:buSzPts val="2475"/>
              <a:buFont typeface="Helvetica Neue"/>
              <a:buChar char="•"/>
            </a:pPr>
            <a:r>
              <a:rPr lang="en-US" b="1">
                <a:latin typeface="Helvetica Neue"/>
                <a:ea typeface="Helvetica Neue"/>
                <a:cs typeface="Helvetica Neue"/>
                <a:sym typeface="Helvetica Neue"/>
              </a:rPr>
              <a:t>Unzufriedenheit</a:t>
            </a:r>
            <a:r>
              <a:rPr lang="en-US" sz="3384"/>
              <a:t>: „Ich möchte Ordnung im Lager haben und mich auf die Zuverlässigkeit der Werkzeuge verlassen können! … und das klappt wegen Einzelnen, die schlampig sind, nicht“.</a:t>
            </a:r>
            <a:endParaRPr/>
          </a:p>
        </p:txBody>
      </p:sp>
      <p:sp>
        <p:nvSpPr>
          <p:cNvPr id="215" name="Google Shape;215;p5"/>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9</a:t>
            </a:fld>
            <a:endParaRPr/>
          </a:p>
        </p:txBody>
      </p:sp>
      <p:sp>
        <p:nvSpPr>
          <p:cNvPr id="216" name="Google Shape;216;p5"/>
          <p:cNvSpPr/>
          <p:nvPr/>
        </p:nvSpPr>
        <p:spPr>
          <a:xfrm>
            <a:off x="825500" y="294865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Ausgangslage</a:t>
            </a:r>
            <a:endParaRPr/>
          </a:p>
        </p:txBody>
      </p:sp>
      <p:sp>
        <p:nvSpPr>
          <p:cNvPr id="217" name="Google Shape;217;p5"/>
          <p:cNvSpPr/>
          <p:nvPr/>
        </p:nvSpPr>
        <p:spPr>
          <a:xfrm>
            <a:off x="825500" y="5395486"/>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Beispiele</a:t>
            </a:r>
            <a:endParaRPr/>
          </a:p>
        </p:txBody>
      </p:sp>
      <p:sp>
        <p:nvSpPr>
          <p:cNvPr id="218" name="Google Shape;218;p5"/>
          <p:cNvSpPr/>
          <p:nvPr/>
        </p:nvSpPr>
        <p:spPr>
          <a:xfrm>
            <a:off x="825500" y="8396499"/>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Folgen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6"/>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Klare und verbindliche Regeln aufstellen und einfordern</a:t>
            </a:r>
            <a:endParaRPr/>
          </a:p>
        </p:txBody>
      </p:sp>
      <p:sp>
        <p:nvSpPr>
          <p:cNvPr id="224" name="Google Shape;224;p6"/>
          <p:cNvSpPr txBox="1">
            <a:spLocks noGrp="1"/>
          </p:cNvSpPr>
          <p:nvPr>
            <p:ph type="body" idx="1"/>
          </p:nvPr>
        </p:nvSpPr>
        <p:spPr>
          <a:xfrm>
            <a:off x="6252743" y="2794000"/>
            <a:ext cx="17305757" cy="9272494"/>
          </a:xfrm>
          <a:prstGeom prst="rect">
            <a:avLst/>
          </a:prstGeom>
          <a:noFill/>
          <a:ln>
            <a:noFill/>
          </a:ln>
        </p:spPr>
        <p:txBody>
          <a:bodyPr spcFirstLastPara="1" wrap="square" lIns="50800" tIns="50800" rIns="50800" bIns="50800" anchor="t" anchorCtr="0">
            <a:normAutofit fontScale="92500" lnSpcReduction="20000"/>
          </a:bodyPr>
          <a:lstStyle/>
          <a:p>
            <a:pPr marL="361950" lvl="0" indent="-361950" algn="l" rtl="0">
              <a:lnSpc>
                <a:spcPct val="100000"/>
              </a:lnSpc>
              <a:spcBef>
                <a:spcPts val="0"/>
              </a:spcBef>
              <a:spcAft>
                <a:spcPts val="0"/>
              </a:spcAft>
              <a:buClr>
                <a:srgbClr val="000000"/>
              </a:buClr>
              <a:buSzPts val="2565"/>
              <a:buFont typeface="Helvetica Neue Light"/>
              <a:buChar char="•"/>
            </a:pPr>
            <a:r>
              <a:rPr lang="en-US" sz="3420" dirty="0" err="1"/>
              <a:t>Im</a:t>
            </a:r>
            <a:r>
              <a:rPr lang="en-US" sz="3420" dirty="0"/>
              <a:t> Team </a:t>
            </a:r>
            <a:r>
              <a:rPr lang="en-US" sz="3420" dirty="0" err="1"/>
              <a:t>sammeln</a:t>
            </a:r>
            <a:r>
              <a:rPr lang="en-US" sz="3420" dirty="0"/>
              <a:t>: was </a:t>
            </a:r>
            <a:r>
              <a:rPr lang="en-US" sz="3420" dirty="0" err="1"/>
              <a:t>nervt</a:t>
            </a:r>
            <a:r>
              <a:rPr lang="en-US" sz="3420" dirty="0"/>
              <a:t> </a:t>
            </a:r>
            <a:r>
              <a:rPr lang="en-US" sz="3420" dirty="0" err="1"/>
              <a:t>euch</a:t>
            </a:r>
            <a:r>
              <a:rPr lang="en-US" sz="3420" dirty="0"/>
              <a:t> </a:t>
            </a:r>
            <a:r>
              <a:rPr lang="en-US" sz="3420" dirty="0" err="1"/>
              <a:t>regelmäßig</a:t>
            </a:r>
            <a:r>
              <a:rPr lang="en-US" sz="3420" dirty="0"/>
              <a:t>? Oder </a:t>
            </a:r>
            <a:r>
              <a:rPr lang="en-US" sz="3420" dirty="0" err="1"/>
              <a:t>alternativ</a:t>
            </a:r>
            <a:r>
              <a:rPr lang="en-US" sz="3420" dirty="0"/>
              <a:t>: </a:t>
            </a:r>
            <a:r>
              <a:rPr lang="en-US" sz="3420" dirty="0" err="1"/>
              <a:t>Welche</a:t>
            </a:r>
            <a:r>
              <a:rPr lang="en-US" sz="3420" dirty="0"/>
              <a:t> </a:t>
            </a:r>
            <a:r>
              <a:rPr lang="en-US" sz="3420" dirty="0" err="1"/>
              <a:t>Spielregen</a:t>
            </a:r>
            <a:r>
              <a:rPr lang="en-US" sz="3420" dirty="0"/>
              <a:t> </a:t>
            </a:r>
            <a:r>
              <a:rPr lang="en-US" sz="3420" dirty="0" err="1"/>
              <a:t>würden</a:t>
            </a:r>
            <a:r>
              <a:rPr lang="en-US" sz="3420" dirty="0"/>
              <a:t> </a:t>
            </a:r>
            <a:r>
              <a:rPr lang="en-US" sz="3420" dirty="0" err="1"/>
              <a:t>dir</a:t>
            </a:r>
            <a:r>
              <a:rPr lang="en-US" sz="3420" dirty="0"/>
              <a:t> </a:t>
            </a:r>
            <a:r>
              <a:rPr lang="en-US" sz="3420" dirty="0" err="1"/>
              <a:t>helfen</a:t>
            </a:r>
            <a:r>
              <a:rPr lang="en-US" sz="3420" dirty="0"/>
              <a:t>?</a:t>
            </a:r>
            <a:br>
              <a:rPr lang="en-US" sz="3420" dirty="0"/>
            </a:br>
            <a:r>
              <a:rPr lang="en-US" sz="3420" dirty="0"/>
              <a:t>(</a:t>
            </a:r>
            <a:r>
              <a:rPr lang="en-US" sz="3420" dirty="0" err="1"/>
              <a:t>Vorbemerkung</a:t>
            </a:r>
            <a:r>
              <a:rPr lang="en-US" sz="3420" dirty="0"/>
              <a:t>: </a:t>
            </a:r>
            <a:r>
              <a:rPr lang="en-US" sz="3420" dirty="0" err="1"/>
              <a:t>keine</a:t>
            </a:r>
            <a:r>
              <a:rPr lang="en-US" sz="3420" dirty="0"/>
              <a:t> </a:t>
            </a:r>
            <a:r>
              <a:rPr lang="en-US" sz="3420" dirty="0" err="1"/>
              <a:t>gegenseitigen</a:t>
            </a:r>
            <a:r>
              <a:rPr lang="en-US" sz="3420" dirty="0"/>
              <a:t> </a:t>
            </a:r>
            <a:r>
              <a:rPr lang="en-US" sz="3420" dirty="0" err="1"/>
              <a:t>Vorwürfe</a:t>
            </a:r>
            <a:r>
              <a:rPr lang="en-US" sz="3420" dirty="0"/>
              <a:t>). </a:t>
            </a:r>
            <a:endParaRPr dirty="0"/>
          </a:p>
          <a:p>
            <a:pPr marL="723900" lvl="1" indent="-361950" algn="l" rtl="0">
              <a:lnSpc>
                <a:spcPct val="100000"/>
              </a:lnSpc>
              <a:spcBef>
                <a:spcPts val="700"/>
              </a:spcBef>
              <a:spcAft>
                <a:spcPts val="0"/>
              </a:spcAft>
              <a:buClr>
                <a:srgbClr val="000000"/>
              </a:buClr>
              <a:buSzPts val="2565"/>
              <a:buFont typeface="Helvetica Neue Light"/>
              <a:buChar char="•"/>
            </a:pPr>
            <a:r>
              <a:rPr lang="en-US" sz="3420" dirty="0" err="1"/>
              <a:t>ganz</a:t>
            </a:r>
            <a:r>
              <a:rPr lang="en-US" sz="3420" dirty="0"/>
              <a:t> </a:t>
            </a:r>
            <a:r>
              <a:rPr lang="en-US" sz="3420" dirty="0" err="1"/>
              <a:t>viele</a:t>
            </a:r>
            <a:r>
              <a:rPr lang="en-US" sz="3420" dirty="0"/>
              <a:t> </a:t>
            </a:r>
            <a:r>
              <a:rPr lang="en-US" sz="3420" dirty="0" err="1"/>
              <a:t>dieser</a:t>
            </a:r>
            <a:r>
              <a:rPr lang="en-US" sz="3420" dirty="0"/>
              <a:t> Dinge </a:t>
            </a:r>
            <a:r>
              <a:rPr lang="en-US" sz="3420" dirty="0" err="1"/>
              <a:t>kann</a:t>
            </a:r>
            <a:r>
              <a:rPr lang="en-US" sz="3420" dirty="0"/>
              <a:t> man </a:t>
            </a:r>
            <a:r>
              <a:rPr lang="en-US" sz="3420" dirty="0" err="1"/>
              <a:t>über</a:t>
            </a:r>
            <a:r>
              <a:rPr lang="en-US" sz="3420" dirty="0"/>
              <a:t> </a:t>
            </a:r>
            <a:r>
              <a:rPr lang="en-US" sz="3420" dirty="0" err="1"/>
              <a:t>Regeln</a:t>
            </a:r>
            <a:r>
              <a:rPr lang="en-US" sz="3420" dirty="0"/>
              <a:t> </a:t>
            </a:r>
            <a:r>
              <a:rPr lang="en-US" sz="3420" dirty="0" err="1"/>
              <a:t>lösen</a:t>
            </a:r>
            <a:endParaRPr dirty="0"/>
          </a:p>
          <a:p>
            <a:pPr marL="723900" lvl="1" indent="-361950" algn="l" rtl="0">
              <a:lnSpc>
                <a:spcPct val="100000"/>
              </a:lnSpc>
              <a:spcBef>
                <a:spcPts val="700"/>
              </a:spcBef>
              <a:spcAft>
                <a:spcPts val="0"/>
              </a:spcAft>
              <a:buClr>
                <a:srgbClr val="000000"/>
              </a:buClr>
              <a:buSzPts val="2565"/>
              <a:buFont typeface="Helvetica Neue Light"/>
              <a:buChar char="•"/>
            </a:pPr>
            <a:r>
              <a:rPr lang="en-US" sz="3420" dirty="0"/>
              <a:t>Der Chef / die </a:t>
            </a:r>
            <a:r>
              <a:rPr lang="en-US" sz="3420" dirty="0" err="1"/>
              <a:t>Chefin</a:t>
            </a:r>
            <a:r>
              <a:rPr lang="en-US" sz="3420" dirty="0"/>
              <a:t> </a:t>
            </a:r>
            <a:r>
              <a:rPr lang="en-US" sz="3420" dirty="0" err="1"/>
              <a:t>darf</a:t>
            </a:r>
            <a:r>
              <a:rPr lang="en-US" sz="3420" dirty="0"/>
              <a:t> </a:t>
            </a:r>
            <a:r>
              <a:rPr lang="en-US" sz="3420" dirty="0" err="1"/>
              <a:t>hier</a:t>
            </a:r>
            <a:r>
              <a:rPr lang="en-US" sz="3420" dirty="0"/>
              <a:t> </a:t>
            </a:r>
            <a:r>
              <a:rPr lang="en-US" sz="3420" dirty="0" err="1"/>
              <a:t>ihre</a:t>
            </a:r>
            <a:r>
              <a:rPr lang="en-US" sz="3420" dirty="0"/>
              <a:t> </a:t>
            </a:r>
            <a:r>
              <a:rPr lang="en-US" sz="3420" dirty="0" err="1"/>
              <a:t>Anliegen</a:t>
            </a:r>
            <a:r>
              <a:rPr lang="en-US" sz="3420" dirty="0"/>
              <a:t> </a:t>
            </a:r>
            <a:r>
              <a:rPr lang="en-US" sz="3420" dirty="0" err="1"/>
              <a:t>ebenfalls</a:t>
            </a:r>
            <a:r>
              <a:rPr lang="en-US" sz="3420" dirty="0"/>
              <a:t> </a:t>
            </a:r>
            <a:r>
              <a:rPr lang="en-US" sz="3420" dirty="0" err="1"/>
              <a:t>einbringen</a:t>
            </a:r>
            <a:r>
              <a:rPr lang="en-US" sz="3420" dirty="0"/>
              <a:t>!</a:t>
            </a:r>
            <a:endParaRPr dirty="0"/>
          </a:p>
          <a:p>
            <a:pPr marL="361950" lvl="0" indent="-361950" algn="l" rtl="0">
              <a:lnSpc>
                <a:spcPct val="100000"/>
              </a:lnSpc>
              <a:spcBef>
                <a:spcPts val="700"/>
              </a:spcBef>
              <a:spcAft>
                <a:spcPts val="0"/>
              </a:spcAft>
              <a:buClr>
                <a:srgbClr val="000000"/>
              </a:buClr>
              <a:buSzPts val="2565"/>
              <a:buFont typeface="Helvetica Neue Light"/>
              <a:buChar char="•"/>
            </a:pPr>
            <a:r>
              <a:rPr lang="en-US" sz="3420" dirty="0" err="1"/>
              <a:t>Gemeinsam</a:t>
            </a:r>
            <a:r>
              <a:rPr lang="en-US" sz="3420" dirty="0"/>
              <a:t> </a:t>
            </a:r>
            <a:r>
              <a:rPr lang="en-US" sz="3420" dirty="0" err="1"/>
              <a:t>mit</a:t>
            </a:r>
            <a:r>
              <a:rPr lang="en-US" sz="3420" dirty="0"/>
              <a:t> dem Team </a:t>
            </a:r>
            <a:r>
              <a:rPr lang="en-US" sz="3420" dirty="0" err="1"/>
              <a:t>Regeln</a:t>
            </a:r>
            <a:r>
              <a:rPr lang="en-US" sz="3420" dirty="0"/>
              <a:t> </a:t>
            </a:r>
            <a:r>
              <a:rPr lang="en-US" sz="3420" dirty="0" err="1"/>
              <a:t>erarbeiten</a:t>
            </a:r>
            <a:endParaRPr dirty="0"/>
          </a:p>
          <a:p>
            <a:pPr marL="723900" lvl="1" indent="-361950" algn="l" rtl="0">
              <a:lnSpc>
                <a:spcPct val="100000"/>
              </a:lnSpc>
              <a:spcBef>
                <a:spcPts val="700"/>
              </a:spcBef>
              <a:spcAft>
                <a:spcPts val="0"/>
              </a:spcAft>
              <a:buClr>
                <a:srgbClr val="000000"/>
              </a:buClr>
              <a:buSzPts val="2565"/>
              <a:buFont typeface="Helvetica Neue Light"/>
              <a:buChar char="•"/>
            </a:pPr>
            <a:r>
              <a:rPr lang="en-US" sz="3420" dirty="0" err="1"/>
              <a:t>nicht</a:t>
            </a:r>
            <a:r>
              <a:rPr lang="en-US" sz="3420" dirty="0"/>
              <a:t> </a:t>
            </a:r>
            <a:r>
              <a:rPr lang="en-US" sz="3420" dirty="0" err="1"/>
              <a:t>zu</a:t>
            </a:r>
            <a:r>
              <a:rPr lang="en-US" sz="3420" dirty="0"/>
              <a:t> </a:t>
            </a:r>
            <a:r>
              <a:rPr lang="en-US" sz="3420" dirty="0" err="1"/>
              <a:t>viele</a:t>
            </a:r>
            <a:r>
              <a:rPr lang="en-US" sz="3420" dirty="0"/>
              <a:t> auf </a:t>
            </a:r>
            <a:r>
              <a:rPr lang="en-US" sz="3420" dirty="0" err="1"/>
              <a:t>einmal</a:t>
            </a:r>
            <a:r>
              <a:rPr lang="en-US" sz="3420" dirty="0"/>
              <a:t> </a:t>
            </a:r>
            <a:endParaRPr dirty="0"/>
          </a:p>
          <a:p>
            <a:pPr marL="723900" lvl="1" indent="-361950" algn="l" rtl="0">
              <a:lnSpc>
                <a:spcPct val="100000"/>
              </a:lnSpc>
              <a:spcBef>
                <a:spcPts val="700"/>
              </a:spcBef>
              <a:spcAft>
                <a:spcPts val="0"/>
              </a:spcAft>
              <a:buClr>
                <a:srgbClr val="000000"/>
              </a:buClr>
              <a:buSzPts val="2565"/>
              <a:buFont typeface="Helvetica Neue Light"/>
              <a:buChar char="•"/>
            </a:pPr>
            <a:r>
              <a:rPr lang="en-US" sz="3420" dirty="0"/>
              <a:t>die </a:t>
            </a:r>
            <a:r>
              <a:rPr lang="en-US" sz="3420" dirty="0" err="1"/>
              <a:t>wichtigsten</a:t>
            </a:r>
            <a:r>
              <a:rPr lang="en-US" sz="3420" dirty="0"/>
              <a:t> </a:t>
            </a:r>
            <a:r>
              <a:rPr lang="en-US" sz="3420" dirty="0" err="1"/>
              <a:t>zuerst</a:t>
            </a:r>
            <a:endParaRPr dirty="0"/>
          </a:p>
          <a:p>
            <a:pPr marL="723900" lvl="1" indent="-361950" algn="l" rtl="0">
              <a:lnSpc>
                <a:spcPct val="100000"/>
              </a:lnSpc>
              <a:spcBef>
                <a:spcPts val="700"/>
              </a:spcBef>
              <a:spcAft>
                <a:spcPts val="0"/>
              </a:spcAft>
              <a:buClr>
                <a:srgbClr val="000000"/>
              </a:buClr>
              <a:buSzPts val="2565"/>
              <a:buFont typeface="Helvetica Neue Light"/>
              <a:buChar char="•"/>
            </a:pPr>
            <a:r>
              <a:rPr lang="en-US" sz="3420" dirty="0" err="1"/>
              <a:t>wenn</a:t>
            </a:r>
            <a:r>
              <a:rPr lang="en-US" sz="3420" dirty="0"/>
              <a:t> die </a:t>
            </a:r>
            <a:r>
              <a:rPr lang="en-US" sz="3420" dirty="0" err="1"/>
              <a:t>ersten</a:t>
            </a:r>
            <a:r>
              <a:rPr lang="en-US" sz="3420" dirty="0"/>
              <a:t> </a:t>
            </a:r>
            <a:r>
              <a:rPr lang="en-US" sz="3420" dirty="0" err="1"/>
              <a:t>Regeln</a:t>
            </a:r>
            <a:r>
              <a:rPr lang="en-US" sz="3420" dirty="0"/>
              <a:t> gut </a:t>
            </a:r>
            <a:r>
              <a:rPr lang="en-US" sz="3420" dirty="0" err="1"/>
              <a:t>klappen</a:t>
            </a:r>
            <a:r>
              <a:rPr lang="en-US" sz="3420" dirty="0"/>
              <a:t>, </a:t>
            </a:r>
            <a:r>
              <a:rPr lang="en-US" sz="3420" dirty="0" err="1"/>
              <a:t>kann</a:t>
            </a:r>
            <a:r>
              <a:rPr lang="en-US" sz="3420" dirty="0"/>
              <a:t> man </a:t>
            </a:r>
            <a:r>
              <a:rPr lang="en-US" sz="3420" dirty="0" err="1"/>
              <a:t>neue</a:t>
            </a:r>
            <a:r>
              <a:rPr lang="en-US" sz="3420" dirty="0"/>
              <a:t> </a:t>
            </a:r>
            <a:r>
              <a:rPr lang="en-US" sz="3420" dirty="0" err="1"/>
              <a:t>dazu</a:t>
            </a:r>
            <a:r>
              <a:rPr lang="en-US" sz="3420" dirty="0"/>
              <a:t> </a:t>
            </a:r>
            <a:r>
              <a:rPr lang="en-US" sz="3420" dirty="0" err="1"/>
              <a:t>nehmen</a:t>
            </a:r>
            <a:endParaRPr dirty="0"/>
          </a:p>
          <a:p>
            <a:pPr marL="361950" lvl="0" indent="-199072" algn="l" rtl="0">
              <a:lnSpc>
                <a:spcPct val="100000"/>
              </a:lnSpc>
              <a:spcBef>
                <a:spcPts val="700"/>
              </a:spcBef>
              <a:spcAft>
                <a:spcPts val="0"/>
              </a:spcAft>
              <a:buClr>
                <a:srgbClr val="000000"/>
              </a:buClr>
              <a:buSzPts val="2565"/>
              <a:buFont typeface="Helvetica Neue Light"/>
              <a:buNone/>
            </a:pPr>
            <a:endParaRPr sz="3420" dirty="0"/>
          </a:p>
          <a:p>
            <a:pPr marL="361950" lvl="0" indent="-361950" algn="l" rtl="0">
              <a:lnSpc>
                <a:spcPct val="100000"/>
              </a:lnSpc>
              <a:spcBef>
                <a:spcPts val="700"/>
              </a:spcBef>
              <a:spcAft>
                <a:spcPts val="0"/>
              </a:spcAft>
              <a:buClr>
                <a:srgbClr val="000000"/>
              </a:buClr>
              <a:buSzPts val="2565"/>
              <a:buFont typeface="Helvetica Neue Light"/>
              <a:buChar char="•"/>
            </a:pPr>
            <a:r>
              <a:rPr lang="en-US" sz="3420" dirty="0" err="1"/>
              <a:t>Wenn</a:t>
            </a:r>
            <a:r>
              <a:rPr lang="en-US" sz="3420" dirty="0"/>
              <a:t> </a:t>
            </a:r>
            <a:r>
              <a:rPr lang="en-US" sz="3420" dirty="0" err="1"/>
              <a:t>vorgesetzten</a:t>
            </a:r>
            <a:r>
              <a:rPr lang="en-US" sz="3420" dirty="0"/>
              <a:t> </a:t>
            </a:r>
            <a:r>
              <a:rPr lang="en-US" sz="3420" dirty="0" err="1"/>
              <a:t>Personen</a:t>
            </a:r>
            <a:r>
              <a:rPr lang="en-US" sz="3420" dirty="0"/>
              <a:t> </a:t>
            </a:r>
            <a:r>
              <a:rPr lang="en-US" sz="3420" dirty="0" err="1"/>
              <a:t>Regelverstöße</a:t>
            </a:r>
            <a:r>
              <a:rPr lang="en-US" sz="3420" dirty="0"/>
              <a:t> </a:t>
            </a:r>
            <a:r>
              <a:rPr lang="en-US" sz="3420" dirty="0" err="1"/>
              <a:t>beobachten</a:t>
            </a:r>
            <a:r>
              <a:rPr lang="en-US" sz="3420" dirty="0"/>
              <a:t>: </a:t>
            </a:r>
            <a:r>
              <a:rPr lang="en-US" sz="3420" dirty="0" err="1"/>
              <a:t>sofort</a:t>
            </a:r>
            <a:r>
              <a:rPr lang="en-US" sz="3420" dirty="0"/>
              <a:t> </a:t>
            </a:r>
            <a:r>
              <a:rPr lang="en-US" sz="3420" dirty="0" err="1"/>
              <a:t>ansprechen</a:t>
            </a:r>
            <a:endParaRPr dirty="0"/>
          </a:p>
          <a:p>
            <a:pPr marL="361950" lvl="0" indent="-361950" algn="l" rtl="0">
              <a:lnSpc>
                <a:spcPct val="100000"/>
              </a:lnSpc>
              <a:spcBef>
                <a:spcPts val="700"/>
              </a:spcBef>
              <a:spcAft>
                <a:spcPts val="0"/>
              </a:spcAft>
              <a:buClr>
                <a:srgbClr val="000000"/>
              </a:buClr>
              <a:buSzPts val="2565"/>
              <a:buFont typeface="Helvetica Neue Light"/>
              <a:buChar char="•"/>
            </a:pPr>
            <a:r>
              <a:rPr lang="en-US" sz="3420" dirty="0" err="1"/>
              <a:t>Einmal</a:t>
            </a:r>
            <a:r>
              <a:rPr lang="en-US" sz="3420" dirty="0"/>
              <a:t> </a:t>
            </a:r>
            <a:r>
              <a:rPr lang="en-US" sz="3420" dirty="0" err="1"/>
              <a:t>im</a:t>
            </a:r>
            <a:r>
              <a:rPr lang="en-US" sz="3420" dirty="0"/>
              <a:t> Monat </a:t>
            </a:r>
            <a:r>
              <a:rPr lang="en-US" sz="3420" dirty="0" err="1"/>
              <a:t>mit</a:t>
            </a:r>
            <a:r>
              <a:rPr lang="en-US" sz="3420" dirty="0"/>
              <a:t> dem Team </a:t>
            </a:r>
            <a:r>
              <a:rPr lang="en-US" sz="3420" dirty="0" err="1"/>
              <a:t>zusammen</a:t>
            </a:r>
            <a:r>
              <a:rPr lang="en-US" sz="3420" dirty="0"/>
              <a:t> </a:t>
            </a:r>
            <a:r>
              <a:rPr lang="en-US" sz="3420" dirty="0" err="1"/>
              <a:t>sitzen</a:t>
            </a:r>
            <a:r>
              <a:rPr lang="en-US" sz="3420" dirty="0"/>
              <a:t> und </a:t>
            </a:r>
            <a:r>
              <a:rPr lang="en-US" sz="3420" dirty="0" err="1"/>
              <a:t>fragen</a:t>
            </a:r>
            <a:r>
              <a:rPr lang="en-US" sz="3420" dirty="0"/>
              <a:t>,</a:t>
            </a:r>
            <a:endParaRPr dirty="0"/>
          </a:p>
          <a:p>
            <a:pPr marL="723900" lvl="1" indent="-361950" algn="l" rtl="0">
              <a:lnSpc>
                <a:spcPct val="100000"/>
              </a:lnSpc>
              <a:spcBef>
                <a:spcPts val="700"/>
              </a:spcBef>
              <a:spcAft>
                <a:spcPts val="0"/>
              </a:spcAft>
              <a:buClr>
                <a:srgbClr val="000000"/>
              </a:buClr>
              <a:buSzPts val="2565"/>
              <a:buFont typeface="Helvetica Neue Light"/>
              <a:buChar char="•"/>
            </a:pPr>
            <a:r>
              <a:rPr lang="en-US" sz="3420" dirty="0" err="1"/>
              <a:t>welche</a:t>
            </a:r>
            <a:r>
              <a:rPr lang="en-US" sz="3420" dirty="0"/>
              <a:t> </a:t>
            </a:r>
            <a:r>
              <a:rPr lang="en-US" sz="3420" dirty="0" err="1"/>
              <a:t>Regeln</a:t>
            </a:r>
            <a:r>
              <a:rPr lang="en-US" sz="3420" dirty="0"/>
              <a:t> </a:t>
            </a:r>
            <a:r>
              <a:rPr lang="en-US" sz="3420" dirty="0" err="1"/>
              <a:t>klappen</a:t>
            </a:r>
            <a:r>
              <a:rPr lang="en-US" sz="3420" dirty="0"/>
              <a:t> gut</a:t>
            </a:r>
            <a:endParaRPr dirty="0"/>
          </a:p>
          <a:p>
            <a:pPr marL="723900" lvl="1" indent="-361950" algn="l" rtl="0">
              <a:lnSpc>
                <a:spcPct val="100000"/>
              </a:lnSpc>
              <a:spcBef>
                <a:spcPts val="700"/>
              </a:spcBef>
              <a:spcAft>
                <a:spcPts val="0"/>
              </a:spcAft>
              <a:buClr>
                <a:srgbClr val="000000"/>
              </a:buClr>
              <a:buSzPts val="2565"/>
              <a:buFont typeface="Helvetica Neue Light"/>
              <a:buChar char="•"/>
            </a:pPr>
            <a:r>
              <a:rPr lang="en-US" sz="3420" dirty="0" err="1"/>
              <a:t>welche</a:t>
            </a:r>
            <a:r>
              <a:rPr lang="en-US" sz="3420" dirty="0"/>
              <a:t> </a:t>
            </a:r>
            <a:r>
              <a:rPr lang="en-US" sz="3420" dirty="0" err="1"/>
              <a:t>noch</a:t>
            </a:r>
            <a:r>
              <a:rPr lang="en-US" sz="3420" dirty="0"/>
              <a:t> </a:t>
            </a:r>
            <a:r>
              <a:rPr lang="en-US" sz="3420" dirty="0" err="1"/>
              <a:t>nicht</a:t>
            </a:r>
            <a:r>
              <a:rPr lang="en-US" sz="3420" dirty="0"/>
              <a:t>? </a:t>
            </a:r>
            <a:endParaRPr dirty="0"/>
          </a:p>
          <a:p>
            <a:pPr marL="1085850" lvl="2" indent="-361950" algn="l" rtl="0">
              <a:lnSpc>
                <a:spcPct val="100000"/>
              </a:lnSpc>
              <a:spcBef>
                <a:spcPts val="700"/>
              </a:spcBef>
              <a:spcAft>
                <a:spcPts val="0"/>
              </a:spcAft>
              <a:buClr>
                <a:srgbClr val="000000"/>
              </a:buClr>
              <a:buSzPts val="2565"/>
              <a:buFont typeface="Helvetica Neue Light"/>
              <a:buChar char="•"/>
            </a:pPr>
            <a:r>
              <a:rPr lang="en-US" sz="3420" dirty="0"/>
              <a:t>Auf die </a:t>
            </a:r>
            <a:r>
              <a:rPr lang="en-US" sz="3420" dirty="0" err="1"/>
              <a:t>Auswirkungen</a:t>
            </a:r>
            <a:r>
              <a:rPr lang="en-US" sz="3420" dirty="0"/>
              <a:t> der </a:t>
            </a:r>
            <a:r>
              <a:rPr lang="en-US" sz="3420" dirty="0" err="1"/>
              <a:t>Regelverletzungen</a:t>
            </a:r>
            <a:r>
              <a:rPr lang="en-US" sz="3420" dirty="0"/>
              <a:t> </a:t>
            </a:r>
            <a:r>
              <a:rPr lang="en-US" sz="3420" dirty="0" err="1"/>
              <a:t>hinweisen</a:t>
            </a:r>
            <a:endParaRPr dirty="0"/>
          </a:p>
          <a:p>
            <a:pPr marL="1085850" lvl="2" indent="-361950" algn="l" rtl="0">
              <a:lnSpc>
                <a:spcPct val="100000"/>
              </a:lnSpc>
              <a:spcBef>
                <a:spcPts val="700"/>
              </a:spcBef>
              <a:spcAft>
                <a:spcPts val="0"/>
              </a:spcAft>
              <a:buClr>
                <a:srgbClr val="000000"/>
              </a:buClr>
              <a:buSzPts val="2565"/>
              <a:buFont typeface="Helvetica Neue Light"/>
              <a:buChar char="•"/>
            </a:pPr>
            <a:r>
              <a:rPr lang="en-US" sz="3420" dirty="0"/>
              <a:t>Was </a:t>
            </a:r>
            <a:r>
              <a:rPr lang="en-US" sz="3420" dirty="0" err="1"/>
              <a:t>braucht</a:t>
            </a:r>
            <a:r>
              <a:rPr lang="en-US" sz="3420" dirty="0"/>
              <a:t> es, </a:t>
            </a:r>
            <a:r>
              <a:rPr lang="en-US" sz="3420" dirty="0" err="1"/>
              <a:t>damit</a:t>
            </a:r>
            <a:r>
              <a:rPr lang="en-US" sz="3420" dirty="0"/>
              <a:t> das </a:t>
            </a:r>
            <a:r>
              <a:rPr lang="en-US" sz="3420" dirty="0" err="1"/>
              <a:t>künftig</a:t>
            </a:r>
            <a:r>
              <a:rPr lang="en-US" sz="3420" dirty="0"/>
              <a:t> </a:t>
            </a:r>
            <a:r>
              <a:rPr lang="en-US" sz="3420" dirty="0" err="1"/>
              <a:t>besser</a:t>
            </a:r>
            <a:r>
              <a:rPr lang="en-US" sz="3420" dirty="0"/>
              <a:t> </a:t>
            </a:r>
            <a:r>
              <a:rPr lang="en-US" sz="3420" dirty="0" err="1"/>
              <a:t>klappt</a:t>
            </a:r>
            <a:r>
              <a:rPr lang="en-US" sz="3420" dirty="0"/>
              <a:t>?</a:t>
            </a:r>
          </a:p>
          <a:p>
            <a:pPr marL="171450" indent="-361950">
              <a:spcBef>
                <a:spcPts val="700"/>
              </a:spcBef>
              <a:buSzPts val="2565"/>
            </a:pPr>
            <a:r>
              <a:rPr lang="en-US" dirty="0"/>
              <a:t>Auch </a:t>
            </a:r>
            <a:r>
              <a:rPr lang="en-US" dirty="0" err="1"/>
              <a:t>hier</a:t>
            </a:r>
            <a:r>
              <a:rPr lang="en-US" dirty="0"/>
              <a:t> </a:t>
            </a:r>
            <a:r>
              <a:rPr lang="en-US" dirty="0" err="1"/>
              <a:t>vorab</a:t>
            </a:r>
            <a:r>
              <a:rPr lang="en-US" dirty="0"/>
              <a:t> </a:t>
            </a:r>
            <a:r>
              <a:rPr lang="en-US" dirty="0" err="1"/>
              <a:t>anmerken</a:t>
            </a:r>
            <a:r>
              <a:rPr lang="en-US" dirty="0"/>
              <a:t>, </a:t>
            </a:r>
            <a:r>
              <a:rPr lang="en-US" dirty="0" err="1"/>
              <a:t>dass</a:t>
            </a:r>
            <a:r>
              <a:rPr lang="en-US" dirty="0"/>
              <a:t> es </a:t>
            </a:r>
            <a:r>
              <a:rPr lang="en-US" dirty="0" err="1"/>
              <a:t>nicht</a:t>
            </a:r>
            <a:r>
              <a:rPr lang="en-US" dirty="0"/>
              <a:t> um </a:t>
            </a:r>
            <a:r>
              <a:rPr lang="en-US" dirty="0" err="1"/>
              <a:t>gegenseitige</a:t>
            </a:r>
            <a:r>
              <a:rPr lang="en-US" dirty="0"/>
              <a:t> </a:t>
            </a:r>
            <a:r>
              <a:rPr lang="en-US" dirty="0" err="1"/>
              <a:t>Vorwürfe</a:t>
            </a:r>
            <a:r>
              <a:rPr lang="en-US" dirty="0"/>
              <a:t> </a:t>
            </a:r>
            <a:r>
              <a:rPr lang="en-US" dirty="0" err="1"/>
              <a:t>geht</a:t>
            </a:r>
            <a:r>
              <a:rPr lang="en-US" dirty="0"/>
              <a:t> </a:t>
            </a:r>
            <a:r>
              <a:rPr lang="en-US" dirty="0" err="1"/>
              <a:t>sondern</a:t>
            </a:r>
            <a:r>
              <a:rPr lang="en-US" dirty="0"/>
              <a:t> </a:t>
            </a:r>
            <a:r>
              <a:rPr lang="en-US" dirty="0" err="1"/>
              <a:t>nur</a:t>
            </a:r>
            <a:r>
              <a:rPr lang="en-US" dirty="0"/>
              <a:t> um </a:t>
            </a:r>
            <a:r>
              <a:rPr lang="en-US" dirty="0" err="1"/>
              <a:t>Lernen</a:t>
            </a:r>
            <a:r>
              <a:rPr lang="en-US" dirty="0"/>
              <a:t> und </a:t>
            </a:r>
            <a:r>
              <a:rPr lang="en-US" dirty="0" err="1"/>
              <a:t>Verbessern</a:t>
            </a:r>
            <a:endParaRPr dirty="0"/>
          </a:p>
        </p:txBody>
      </p:sp>
      <p:sp>
        <p:nvSpPr>
          <p:cNvPr id="225" name="Google Shape;225;p6"/>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10</a:t>
            </a:fld>
            <a:endParaRPr dirty="0"/>
          </a:p>
        </p:txBody>
      </p:sp>
      <p:sp>
        <p:nvSpPr>
          <p:cNvPr id="226" name="Google Shape;226;p6"/>
          <p:cNvSpPr/>
          <p:nvPr/>
        </p:nvSpPr>
        <p:spPr>
          <a:xfrm>
            <a:off x="825500" y="2794000"/>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dirty="0" err="1">
                <a:solidFill>
                  <a:srgbClr val="EBEBEB"/>
                </a:solidFill>
                <a:latin typeface="Helvetica Neue"/>
                <a:ea typeface="Helvetica Neue"/>
                <a:cs typeface="Helvetica Neue"/>
                <a:sym typeface="Helvetica Neue"/>
              </a:rPr>
              <a:t>Klare</a:t>
            </a:r>
            <a:r>
              <a:rPr lang="en-US" sz="3200" b="1" i="0" u="none" strike="noStrike" cap="none">
                <a:solidFill>
                  <a:srgbClr val="EBEBEB"/>
                </a:solidFill>
                <a:latin typeface="Helvetica Neue"/>
                <a:ea typeface="Helvetica Neue"/>
                <a:cs typeface="Helvetica Neue"/>
                <a:sym typeface="Helvetica Neue"/>
              </a:rPr>
              <a:t> Regeln aufstellen</a:t>
            </a:r>
            <a:endParaRPr/>
          </a:p>
        </p:txBody>
      </p:sp>
      <p:sp>
        <p:nvSpPr>
          <p:cNvPr id="227" name="Google Shape;227;p6"/>
          <p:cNvSpPr/>
          <p:nvPr/>
        </p:nvSpPr>
        <p:spPr>
          <a:xfrm>
            <a:off x="825500" y="7430247"/>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Regeln einfordern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231"/>
        <p:cNvGrpSpPr/>
        <p:nvPr/>
      </p:nvGrpSpPr>
      <p:grpSpPr>
        <a:xfrm>
          <a:off x="0" y="0"/>
          <a:ext cx="0" cy="0"/>
          <a:chOff x="0" y="0"/>
          <a:chExt cx="0" cy="0"/>
        </a:xfrm>
      </p:grpSpPr>
      <p:sp>
        <p:nvSpPr>
          <p:cNvPr id="232" name="Google Shape;232;p7"/>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000000"/>
              </a:buClr>
              <a:buSzPts val="10000"/>
              <a:buFont typeface="Helvetica Neue"/>
              <a:buNone/>
            </a:pPr>
            <a:r>
              <a:rPr lang="en-US" sz="10000" b="1">
                <a:solidFill>
                  <a:srgbClr val="000000"/>
                </a:solidFill>
                <a:latin typeface="Helvetica Neue"/>
                <a:ea typeface="Helvetica Neue"/>
                <a:cs typeface="Helvetica Neue"/>
                <a:sym typeface="Helvetica Neue"/>
              </a:rPr>
              <a:t>Lästerstop vereinbaren</a:t>
            </a:r>
            <a:endParaRPr/>
          </a:p>
        </p:txBody>
      </p:sp>
      <p:sp>
        <p:nvSpPr>
          <p:cNvPr id="233" name="Google Shape;233;p7"/>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237"/>
        <p:cNvGrpSpPr/>
        <p:nvPr/>
      </p:nvGrpSpPr>
      <p:grpSpPr>
        <a:xfrm>
          <a:off x="0" y="0"/>
          <a:ext cx="0" cy="0"/>
          <a:chOff x="0" y="0"/>
          <a:chExt cx="0" cy="0"/>
        </a:xfrm>
      </p:grpSpPr>
      <p:sp>
        <p:nvSpPr>
          <p:cNvPr id="238" name="Google Shape;238;p8"/>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Lästern vergiftet die Teamkultur</a:t>
            </a:r>
            <a:endParaRPr/>
          </a:p>
        </p:txBody>
      </p:sp>
      <p:sp>
        <p:nvSpPr>
          <p:cNvPr id="239" name="Google Shape;239;p8"/>
          <p:cNvSpPr txBox="1">
            <a:spLocks noGrp="1"/>
          </p:cNvSpPr>
          <p:nvPr>
            <p:ph type="body" idx="1"/>
          </p:nvPr>
        </p:nvSpPr>
        <p:spPr>
          <a:xfrm>
            <a:off x="4620958" y="2794000"/>
            <a:ext cx="18937542" cy="8763000"/>
          </a:xfrm>
          <a:prstGeom prst="rect">
            <a:avLst/>
          </a:prstGeom>
          <a:noFill/>
          <a:ln>
            <a:noFill/>
          </a:ln>
        </p:spPr>
        <p:txBody>
          <a:bodyPr spcFirstLastPara="1" wrap="square" lIns="50800" tIns="50800" rIns="50800" bIns="50800" anchor="t" anchorCtr="0">
            <a:normAutofit/>
          </a:bodyPr>
          <a:lstStyle/>
          <a:p>
            <a:pPr marL="342900" lvl="0" indent="-342900" algn="l" rtl="0">
              <a:lnSpc>
                <a:spcPct val="100000"/>
              </a:lnSpc>
              <a:spcBef>
                <a:spcPts val="0"/>
              </a:spcBef>
              <a:spcAft>
                <a:spcPts val="0"/>
              </a:spcAft>
              <a:buClr>
                <a:srgbClr val="000000"/>
              </a:buClr>
              <a:buSzPts val="2429"/>
              <a:buFont typeface="Helvetica Neue Light"/>
              <a:buChar char="•"/>
            </a:pPr>
            <a:r>
              <a:rPr lang="en-US" sz="3239"/>
              <a:t>Probleme werden nicht offen angesprochen</a:t>
            </a:r>
            <a:endParaRPr/>
          </a:p>
          <a:p>
            <a:pPr marL="342900" lvl="0" indent="-342900" algn="l" rtl="0">
              <a:lnSpc>
                <a:spcPct val="100000"/>
              </a:lnSpc>
              <a:spcBef>
                <a:spcPts val="700"/>
              </a:spcBef>
              <a:spcAft>
                <a:spcPts val="0"/>
              </a:spcAft>
              <a:buClr>
                <a:srgbClr val="000000"/>
              </a:buClr>
              <a:buSzPts val="2429"/>
              <a:buFont typeface="Helvetica Neue Light"/>
              <a:buChar char="•"/>
            </a:pPr>
            <a:r>
              <a:rPr lang="en-US" sz="3239"/>
              <a:t>Vordergründig ist man freundlich und nett, hinten herum wird gelästert</a:t>
            </a:r>
            <a:endParaRPr/>
          </a:p>
          <a:p>
            <a:pPr marL="342900" lvl="0" indent="-188642" algn="l" rtl="0">
              <a:lnSpc>
                <a:spcPct val="100000"/>
              </a:lnSpc>
              <a:spcBef>
                <a:spcPts val="700"/>
              </a:spcBef>
              <a:spcAft>
                <a:spcPts val="0"/>
              </a:spcAft>
              <a:buClr>
                <a:srgbClr val="000000"/>
              </a:buClr>
              <a:buSzPts val="2429"/>
              <a:buFont typeface="Helvetica Neue Light"/>
              <a:buNone/>
            </a:pPr>
            <a:endParaRPr sz="3239"/>
          </a:p>
          <a:p>
            <a:pPr marL="342900" lvl="0" indent="-188642" algn="l" rtl="0">
              <a:lnSpc>
                <a:spcPct val="100000"/>
              </a:lnSpc>
              <a:spcBef>
                <a:spcPts val="700"/>
              </a:spcBef>
              <a:spcAft>
                <a:spcPts val="0"/>
              </a:spcAft>
              <a:buClr>
                <a:srgbClr val="000000"/>
              </a:buClr>
              <a:buSzPts val="2429"/>
              <a:buFont typeface="Helvetica Neue Light"/>
              <a:buNone/>
            </a:pPr>
            <a:endParaRPr sz="3239"/>
          </a:p>
          <a:p>
            <a:pPr marL="342900" lvl="0" indent="-342900" algn="l" rtl="0">
              <a:lnSpc>
                <a:spcPct val="100000"/>
              </a:lnSpc>
              <a:spcBef>
                <a:spcPts val="700"/>
              </a:spcBef>
              <a:spcAft>
                <a:spcPts val="0"/>
              </a:spcAft>
              <a:buClr>
                <a:srgbClr val="000000"/>
              </a:buClr>
              <a:buSzPts val="2429"/>
              <a:buFont typeface="Helvetica Neue Light"/>
              <a:buChar char="•"/>
            </a:pPr>
            <a:r>
              <a:rPr lang="en-US" sz="3239"/>
              <a:t>Frau Meier ist sehr unsicher und frage sehr oft bei Frau Müller nach, wie man … macht</a:t>
            </a:r>
            <a:endParaRPr/>
          </a:p>
          <a:p>
            <a:pPr marL="342900" lvl="0" indent="-342900" algn="l" rtl="0">
              <a:lnSpc>
                <a:spcPct val="100000"/>
              </a:lnSpc>
              <a:spcBef>
                <a:spcPts val="700"/>
              </a:spcBef>
              <a:spcAft>
                <a:spcPts val="0"/>
              </a:spcAft>
              <a:buClr>
                <a:srgbClr val="000000"/>
              </a:buClr>
              <a:buSzPts val="2429"/>
              <a:buFont typeface="Helvetica Neue Light"/>
              <a:buChar char="•"/>
            </a:pPr>
            <a:r>
              <a:rPr lang="en-US" sz="3239"/>
              <a:t>Frau Müller reagiert zurückhalten, freundlich, innerlich ist sie aber genervt.</a:t>
            </a:r>
            <a:endParaRPr/>
          </a:p>
          <a:p>
            <a:pPr marL="342900" lvl="0" indent="-342900" algn="l" rtl="0">
              <a:lnSpc>
                <a:spcPct val="100000"/>
              </a:lnSpc>
              <a:spcBef>
                <a:spcPts val="700"/>
              </a:spcBef>
              <a:spcAft>
                <a:spcPts val="0"/>
              </a:spcAft>
              <a:buClr>
                <a:srgbClr val="000000"/>
              </a:buClr>
              <a:buSzPts val="2429"/>
              <a:buFont typeface="Helvetica Neue Light"/>
              <a:buChar char="•"/>
            </a:pPr>
            <a:r>
              <a:rPr lang="en-US" sz="3239"/>
              <a:t>Wenn Frau Meier nicht im Büro ist, beklagt sie sich öfters bei Herrn Habermann über Frau Meier</a:t>
            </a:r>
            <a:endParaRPr/>
          </a:p>
          <a:p>
            <a:pPr marL="342900" lvl="0" indent="-188642" algn="l" rtl="0">
              <a:lnSpc>
                <a:spcPct val="100000"/>
              </a:lnSpc>
              <a:spcBef>
                <a:spcPts val="700"/>
              </a:spcBef>
              <a:spcAft>
                <a:spcPts val="0"/>
              </a:spcAft>
              <a:buClr>
                <a:srgbClr val="000000"/>
              </a:buClr>
              <a:buSzPts val="2429"/>
              <a:buFont typeface="Helvetica Neue Light"/>
              <a:buNone/>
            </a:pPr>
            <a:endParaRPr sz="3239"/>
          </a:p>
          <a:p>
            <a:pPr marL="342900" lvl="0" indent="-188642" algn="l" rtl="0">
              <a:lnSpc>
                <a:spcPct val="100000"/>
              </a:lnSpc>
              <a:spcBef>
                <a:spcPts val="700"/>
              </a:spcBef>
              <a:spcAft>
                <a:spcPts val="0"/>
              </a:spcAft>
              <a:buClr>
                <a:srgbClr val="000000"/>
              </a:buClr>
              <a:buSzPts val="2429"/>
              <a:buFont typeface="Helvetica Neue Light"/>
              <a:buNone/>
            </a:pPr>
            <a:endParaRPr sz="3239"/>
          </a:p>
          <a:p>
            <a:pPr marL="342900" lvl="0" indent="-342900" algn="l" rtl="0">
              <a:lnSpc>
                <a:spcPct val="100000"/>
              </a:lnSpc>
              <a:spcBef>
                <a:spcPts val="700"/>
              </a:spcBef>
              <a:spcAft>
                <a:spcPts val="0"/>
              </a:spcAft>
              <a:buClr>
                <a:srgbClr val="000000"/>
              </a:buClr>
              <a:buSzPts val="2429"/>
              <a:buFont typeface="Helvetica Neue Light"/>
              <a:buChar char="•"/>
            </a:pPr>
            <a:r>
              <a:rPr lang="en-US" sz="3239"/>
              <a:t>Lästern erzeugt eine negative Teamenergie</a:t>
            </a:r>
            <a:endParaRPr/>
          </a:p>
          <a:p>
            <a:pPr marL="685800" lvl="1" indent="-342900" algn="l" rtl="0">
              <a:lnSpc>
                <a:spcPct val="100000"/>
              </a:lnSpc>
              <a:spcBef>
                <a:spcPts val="700"/>
              </a:spcBef>
              <a:spcAft>
                <a:spcPts val="0"/>
              </a:spcAft>
              <a:buClr>
                <a:srgbClr val="000000"/>
              </a:buClr>
              <a:buSzPts val="2429"/>
              <a:buFont typeface="Helvetica Neue Light"/>
              <a:buChar char="•"/>
            </a:pPr>
            <a:r>
              <a:rPr lang="en-US" sz="3239"/>
              <a:t>Wer lästert, fühlt sich im ersten Moment entlastet. Verzögert stellt sich aber ein ungutes Gefühl ein. Schleichend steigt die Angst hoch, dass die betroffene Person „hintenherum“ von der Lästerei etwas mitbekommen könnte</a:t>
            </a:r>
            <a:endParaRPr/>
          </a:p>
          <a:p>
            <a:pPr marL="685800" lvl="1" indent="-342900" algn="l" rtl="0">
              <a:lnSpc>
                <a:spcPct val="100000"/>
              </a:lnSpc>
              <a:spcBef>
                <a:spcPts val="700"/>
              </a:spcBef>
              <a:spcAft>
                <a:spcPts val="0"/>
              </a:spcAft>
              <a:buClr>
                <a:srgbClr val="000000"/>
              </a:buClr>
              <a:buSzPts val="2429"/>
              <a:buFont typeface="Helvetica Neue Light"/>
              <a:buChar char="•"/>
            </a:pPr>
            <a:r>
              <a:rPr lang="en-US" sz="3239"/>
              <a:t>Lästern löst keine Probleme</a:t>
            </a:r>
            <a:endParaRPr/>
          </a:p>
          <a:p>
            <a:pPr marL="685800" lvl="1" indent="-342900" algn="l" rtl="0">
              <a:lnSpc>
                <a:spcPct val="100000"/>
              </a:lnSpc>
              <a:spcBef>
                <a:spcPts val="700"/>
              </a:spcBef>
              <a:spcAft>
                <a:spcPts val="0"/>
              </a:spcAft>
              <a:buClr>
                <a:srgbClr val="000000"/>
              </a:buClr>
              <a:buSzPts val="2429"/>
              <a:buFont typeface="Helvetica Neue Light"/>
              <a:buChar char="•"/>
            </a:pPr>
            <a:r>
              <a:rPr lang="en-US" sz="3239"/>
              <a:t>Wenn viel gelästert wird, fragen sich alle, was man hinter ihrem Rücken über sie erzählt</a:t>
            </a:r>
            <a:endParaRPr/>
          </a:p>
        </p:txBody>
      </p:sp>
      <p:sp>
        <p:nvSpPr>
          <p:cNvPr id="240" name="Google Shape;240;p8"/>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12</a:t>
            </a:fld>
            <a:endParaRPr/>
          </a:p>
        </p:txBody>
      </p:sp>
      <p:sp>
        <p:nvSpPr>
          <p:cNvPr id="241" name="Google Shape;241;p8"/>
          <p:cNvSpPr/>
          <p:nvPr/>
        </p:nvSpPr>
        <p:spPr>
          <a:xfrm>
            <a:off x="825500" y="294865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Ausgangslage</a:t>
            </a:r>
            <a:endParaRPr/>
          </a:p>
        </p:txBody>
      </p:sp>
      <p:sp>
        <p:nvSpPr>
          <p:cNvPr id="242" name="Google Shape;242;p8"/>
          <p:cNvSpPr/>
          <p:nvPr/>
        </p:nvSpPr>
        <p:spPr>
          <a:xfrm>
            <a:off x="825500" y="5176391"/>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Beispiele</a:t>
            </a:r>
            <a:endParaRPr/>
          </a:p>
        </p:txBody>
      </p:sp>
      <p:sp>
        <p:nvSpPr>
          <p:cNvPr id="243" name="Google Shape;243;p8"/>
          <p:cNvSpPr/>
          <p:nvPr/>
        </p:nvSpPr>
        <p:spPr>
          <a:xfrm>
            <a:off x="825500" y="804852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Folgen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247"/>
        <p:cNvGrpSpPr/>
        <p:nvPr/>
      </p:nvGrpSpPr>
      <p:grpSpPr>
        <a:xfrm>
          <a:off x="0" y="0"/>
          <a:ext cx="0" cy="0"/>
          <a:chOff x="0" y="0"/>
          <a:chExt cx="0" cy="0"/>
        </a:xfrm>
      </p:grpSpPr>
      <p:sp>
        <p:nvSpPr>
          <p:cNvPr id="248" name="Google Shape;248;p9"/>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Lästerstop vereinbaren</a:t>
            </a:r>
            <a:endParaRPr/>
          </a:p>
        </p:txBody>
      </p:sp>
      <p:sp>
        <p:nvSpPr>
          <p:cNvPr id="249" name="Google Shape;249;p9"/>
          <p:cNvSpPr txBox="1">
            <a:spLocks noGrp="1"/>
          </p:cNvSpPr>
          <p:nvPr>
            <p:ph type="body" idx="1"/>
          </p:nvPr>
        </p:nvSpPr>
        <p:spPr>
          <a:xfrm>
            <a:off x="5984496" y="2794000"/>
            <a:ext cx="17574004" cy="9459218"/>
          </a:xfrm>
          <a:prstGeom prst="rect">
            <a:avLst/>
          </a:prstGeom>
          <a:noFill/>
          <a:ln>
            <a:noFill/>
          </a:ln>
        </p:spPr>
        <p:txBody>
          <a:bodyPr spcFirstLastPara="1" wrap="square" lIns="50800" tIns="50800" rIns="50800" bIns="50800" anchor="t" anchorCtr="0">
            <a:normAutofit/>
          </a:bodyPr>
          <a:lstStyle/>
          <a:p>
            <a:pPr marL="381000" lvl="0" indent="-381000" algn="l" rtl="0">
              <a:lnSpc>
                <a:spcPct val="100000"/>
              </a:lnSpc>
              <a:spcBef>
                <a:spcPts val="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„Mir fällt auf, dass relativ oft gelästert wird im Team.“</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„Lästern ist nicht grundsätzlich schlimm, aber es löst keine Probleme …“</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„Wenn ihr lästert - wie fühlt sich das in diesem Moment an?“</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 und ein paar Stunden später?“</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„OK, wir haben gesehen, dass Lästern längerfristig nur Nachteile hat.“</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„Wer von euch ist bereit bei einem „Lästerstop“ mitzumachen? Ich zeige euch dann auch gerne wie das geht“</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Wenn jemand zu Lästern beginnt: „Ich möchte dich unterbrechen, weil ich beschlossen habe nicht mehr zu lästern. Magst du mir beschreiben, was das Problem ist?</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Kann ich dich dabei unterstützen dein Problem mit der betroffenen Person direkt zu besprechen?</a:t>
            </a:r>
            <a:endParaRPr/>
          </a:p>
        </p:txBody>
      </p:sp>
      <p:sp>
        <p:nvSpPr>
          <p:cNvPr id="250" name="Google Shape;250;p9"/>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13</a:t>
            </a:fld>
            <a:endParaRPr/>
          </a:p>
        </p:txBody>
      </p:sp>
      <p:sp>
        <p:nvSpPr>
          <p:cNvPr id="251" name="Google Shape;251;p9"/>
          <p:cNvSpPr/>
          <p:nvPr/>
        </p:nvSpPr>
        <p:spPr>
          <a:xfrm>
            <a:off x="825500" y="2948655"/>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Lästern zum Thema machen</a:t>
            </a:r>
            <a:endParaRPr/>
          </a:p>
        </p:txBody>
      </p:sp>
      <p:sp>
        <p:nvSpPr>
          <p:cNvPr id="252" name="Google Shape;252;p9"/>
          <p:cNvSpPr/>
          <p:nvPr/>
        </p:nvSpPr>
        <p:spPr>
          <a:xfrm>
            <a:off x="825500" y="6858000"/>
            <a:ext cx="3614862" cy="1270000"/>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Zum Lästerstop einladen</a:t>
            </a:r>
            <a:endParaRPr/>
          </a:p>
        </p:txBody>
      </p:sp>
      <p:sp>
        <p:nvSpPr>
          <p:cNvPr id="253" name="Google Shape;253;p9"/>
          <p:cNvSpPr/>
          <p:nvPr/>
        </p:nvSpPr>
        <p:spPr>
          <a:xfrm>
            <a:off x="825500" y="4903327"/>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Zum Nachdenken einladen</a:t>
            </a:r>
            <a:endParaRPr/>
          </a:p>
        </p:txBody>
      </p:sp>
      <p:sp>
        <p:nvSpPr>
          <p:cNvPr id="254" name="Google Shape;254;p9"/>
          <p:cNvSpPr/>
          <p:nvPr/>
        </p:nvSpPr>
        <p:spPr>
          <a:xfrm>
            <a:off x="825500" y="9374103"/>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Der Lästerstop</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0"/>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000000"/>
              </a:buClr>
              <a:buSzPts val="10000"/>
              <a:buFont typeface="Helvetica Neue"/>
              <a:buNone/>
            </a:pPr>
            <a:r>
              <a:rPr lang="en-US" sz="10000" b="1">
                <a:solidFill>
                  <a:srgbClr val="000000"/>
                </a:solidFill>
                <a:latin typeface="Helvetica Neue"/>
                <a:ea typeface="Helvetica Neue"/>
                <a:cs typeface="Helvetica Neue"/>
                <a:sym typeface="Helvetica Neue"/>
              </a:rPr>
              <a:t>Von allen Mitarbeitenden eine angemessene Leistung fordern</a:t>
            </a:r>
            <a:endParaRPr/>
          </a:p>
        </p:txBody>
      </p:sp>
      <p:sp>
        <p:nvSpPr>
          <p:cNvPr id="260" name="Google Shape;260;p10"/>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1"/>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Schlechte Qualität und Schlendrian werden geduldet</a:t>
            </a:r>
            <a:endParaRPr/>
          </a:p>
        </p:txBody>
      </p:sp>
      <p:sp>
        <p:nvSpPr>
          <p:cNvPr id="266" name="Google Shape;266;p11"/>
          <p:cNvSpPr txBox="1">
            <a:spLocks noGrp="1"/>
          </p:cNvSpPr>
          <p:nvPr>
            <p:ph type="body" idx="1"/>
          </p:nvPr>
        </p:nvSpPr>
        <p:spPr>
          <a:xfrm>
            <a:off x="4620958" y="2794000"/>
            <a:ext cx="18937542" cy="8763000"/>
          </a:xfrm>
          <a:prstGeom prst="rect">
            <a:avLst/>
          </a:prstGeom>
          <a:noFill/>
          <a:ln>
            <a:noFill/>
          </a:ln>
        </p:spPr>
        <p:txBody>
          <a:bodyPr spcFirstLastPara="1" wrap="square" lIns="50800" tIns="50800" rIns="50800" bIns="50800" anchor="t" anchorCtr="0">
            <a:normAutofit/>
          </a:bodyPr>
          <a:lstStyle/>
          <a:p>
            <a:pPr marL="331470" lvl="0" indent="-331470" algn="l" rtl="0">
              <a:lnSpc>
                <a:spcPct val="100000"/>
              </a:lnSpc>
              <a:spcBef>
                <a:spcPts val="0"/>
              </a:spcBef>
              <a:spcAft>
                <a:spcPts val="0"/>
              </a:spcAft>
              <a:buClr>
                <a:srgbClr val="000000"/>
              </a:buClr>
              <a:buSzPts val="2349"/>
              <a:buFont typeface="Helvetica Neue Light"/>
              <a:buChar char="•"/>
            </a:pPr>
            <a:r>
              <a:rPr lang="en-US" sz="3132"/>
              <a:t>Ungenügende Leistungen einzelner Mitarbeitenden werden geduldet</a:t>
            </a:r>
            <a:endParaRPr/>
          </a:p>
          <a:p>
            <a:pPr marL="331470" lvl="0" indent="-331470" algn="l" rtl="0">
              <a:lnSpc>
                <a:spcPct val="100000"/>
              </a:lnSpc>
              <a:spcBef>
                <a:spcPts val="600"/>
              </a:spcBef>
              <a:spcAft>
                <a:spcPts val="0"/>
              </a:spcAft>
              <a:buClr>
                <a:srgbClr val="000000"/>
              </a:buClr>
              <a:buSzPts val="2349"/>
              <a:buFont typeface="Helvetica Neue Light"/>
              <a:buChar char="•"/>
            </a:pPr>
            <a:r>
              <a:rPr lang="en-US" sz="3132"/>
              <a:t>Andere müssen das oft ausbaden</a:t>
            </a:r>
            <a:endParaRPr/>
          </a:p>
          <a:p>
            <a:pPr marL="331470" lvl="0" indent="-182308" algn="l" rtl="0">
              <a:lnSpc>
                <a:spcPct val="100000"/>
              </a:lnSpc>
              <a:spcBef>
                <a:spcPts val="600"/>
              </a:spcBef>
              <a:spcAft>
                <a:spcPts val="0"/>
              </a:spcAft>
              <a:buClr>
                <a:srgbClr val="000000"/>
              </a:buClr>
              <a:buSzPts val="2349"/>
              <a:buFont typeface="Helvetica Neue Light"/>
              <a:buNone/>
            </a:pPr>
            <a:endParaRPr sz="3132"/>
          </a:p>
          <a:p>
            <a:pPr marL="331470" lvl="0" indent="-182308" algn="l" rtl="0">
              <a:lnSpc>
                <a:spcPct val="100000"/>
              </a:lnSpc>
              <a:spcBef>
                <a:spcPts val="600"/>
              </a:spcBef>
              <a:spcAft>
                <a:spcPts val="0"/>
              </a:spcAft>
              <a:buClr>
                <a:srgbClr val="000000"/>
              </a:buClr>
              <a:buSzPts val="2349"/>
              <a:buFont typeface="Helvetica Neue Light"/>
              <a:buNone/>
            </a:pPr>
            <a:endParaRPr sz="3132"/>
          </a:p>
          <a:p>
            <a:pPr marL="331470" lvl="0" indent="-331470" algn="l" rtl="0">
              <a:lnSpc>
                <a:spcPct val="100000"/>
              </a:lnSpc>
              <a:spcBef>
                <a:spcPts val="600"/>
              </a:spcBef>
              <a:spcAft>
                <a:spcPts val="0"/>
              </a:spcAft>
              <a:buClr>
                <a:srgbClr val="000000"/>
              </a:buClr>
              <a:buSzPts val="2349"/>
              <a:buFont typeface="Helvetica Neue Light"/>
              <a:buChar char="•"/>
            </a:pPr>
            <a:r>
              <a:rPr lang="en-US" sz="3132"/>
              <a:t>Herr Heinrich ist sehr genau, aber auch unerträglich langsam</a:t>
            </a:r>
            <a:endParaRPr/>
          </a:p>
          <a:p>
            <a:pPr marL="331470" lvl="0" indent="-331470" algn="l" rtl="0">
              <a:lnSpc>
                <a:spcPct val="100000"/>
              </a:lnSpc>
              <a:spcBef>
                <a:spcPts val="600"/>
              </a:spcBef>
              <a:spcAft>
                <a:spcPts val="0"/>
              </a:spcAft>
              <a:buClr>
                <a:srgbClr val="000000"/>
              </a:buClr>
              <a:buSzPts val="2349"/>
              <a:buFont typeface="Helvetica Neue Light"/>
              <a:buChar char="•"/>
            </a:pPr>
            <a:r>
              <a:rPr lang="en-US" sz="3132"/>
              <a:t>Herr Hagen ist faul, er drückt sich überall wo er kann vor Arbeit</a:t>
            </a:r>
            <a:endParaRPr/>
          </a:p>
          <a:p>
            <a:pPr marL="331470" lvl="0" indent="-331470" algn="l" rtl="0">
              <a:lnSpc>
                <a:spcPct val="100000"/>
              </a:lnSpc>
              <a:spcBef>
                <a:spcPts val="600"/>
              </a:spcBef>
              <a:spcAft>
                <a:spcPts val="0"/>
              </a:spcAft>
              <a:buClr>
                <a:srgbClr val="000000"/>
              </a:buClr>
              <a:buSzPts val="2349"/>
              <a:buFont typeface="Helvetica Neue Light"/>
              <a:buChar char="•"/>
            </a:pPr>
            <a:r>
              <a:rPr lang="en-US" sz="3132"/>
              <a:t>Frau Bigler liefert regelmäßig schlechte Qualität  </a:t>
            </a:r>
            <a:endParaRPr/>
          </a:p>
          <a:p>
            <a:pPr marL="331470" lvl="0" indent="-182308" algn="l" rtl="0">
              <a:lnSpc>
                <a:spcPct val="100000"/>
              </a:lnSpc>
              <a:spcBef>
                <a:spcPts val="600"/>
              </a:spcBef>
              <a:spcAft>
                <a:spcPts val="0"/>
              </a:spcAft>
              <a:buClr>
                <a:srgbClr val="000000"/>
              </a:buClr>
              <a:buSzPts val="2349"/>
              <a:buFont typeface="Helvetica Neue Light"/>
              <a:buNone/>
            </a:pPr>
            <a:endParaRPr sz="3132"/>
          </a:p>
          <a:p>
            <a:pPr marL="331470" lvl="0" indent="-182308" algn="l" rtl="0">
              <a:lnSpc>
                <a:spcPct val="100000"/>
              </a:lnSpc>
              <a:spcBef>
                <a:spcPts val="600"/>
              </a:spcBef>
              <a:spcAft>
                <a:spcPts val="0"/>
              </a:spcAft>
              <a:buClr>
                <a:srgbClr val="000000"/>
              </a:buClr>
              <a:buSzPts val="2349"/>
              <a:buFont typeface="Helvetica Neue Light"/>
              <a:buNone/>
            </a:pPr>
            <a:endParaRPr sz="3132"/>
          </a:p>
          <a:p>
            <a:pPr marL="331470" lvl="0" indent="-331470" algn="l" rtl="0">
              <a:lnSpc>
                <a:spcPct val="100000"/>
              </a:lnSpc>
              <a:spcBef>
                <a:spcPts val="600"/>
              </a:spcBef>
              <a:spcAft>
                <a:spcPts val="0"/>
              </a:spcAft>
              <a:buClr>
                <a:srgbClr val="000000"/>
              </a:buClr>
              <a:buSzPts val="2349"/>
              <a:buFont typeface="Helvetica Neue Light"/>
              <a:buChar char="•"/>
            </a:pPr>
            <a:r>
              <a:rPr lang="en-US" sz="3132"/>
              <a:t>Ärger bei den Mitarbeitenden, </a:t>
            </a:r>
            <a:endParaRPr/>
          </a:p>
          <a:p>
            <a:pPr marL="662940" lvl="1" indent="-331469" algn="l" rtl="0">
              <a:lnSpc>
                <a:spcPct val="100000"/>
              </a:lnSpc>
              <a:spcBef>
                <a:spcPts val="600"/>
              </a:spcBef>
              <a:spcAft>
                <a:spcPts val="0"/>
              </a:spcAft>
              <a:buClr>
                <a:srgbClr val="000000"/>
              </a:buClr>
              <a:buSzPts val="2349"/>
              <a:buFont typeface="Helvetica Neue Light"/>
              <a:buChar char="•"/>
            </a:pPr>
            <a:r>
              <a:rPr lang="en-US" sz="3132"/>
              <a:t>die mehr leisten müssen, weil Herr Heinrich langsam ist</a:t>
            </a:r>
            <a:endParaRPr/>
          </a:p>
          <a:p>
            <a:pPr marL="662940" lvl="1" indent="-331469" algn="l" rtl="0">
              <a:lnSpc>
                <a:spcPct val="100000"/>
              </a:lnSpc>
              <a:spcBef>
                <a:spcPts val="600"/>
              </a:spcBef>
              <a:spcAft>
                <a:spcPts val="0"/>
              </a:spcAft>
              <a:buClr>
                <a:srgbClr val="000000"/>
              </a:buClr>
              <a:buSzPts val="2349"/>
              <a:buFont typeface="Helvetica Neue Light"/>
              <a:buChar char="•"/>
            </a:pPr>
            <a:r>
              <a:rPr lang="en-US" sz="3132"/>
              <a:t>die mehr leisten müssen, weil Herr Hagen faul ist</a:t>
            </a:r>
            <a:endParaRPr/>
          </a:p>
          <a:p>
            <a:pPr marL="662940" lvl="1" indent="-331469" algn="l" rtl="0">
              <a:lnSpc>
                <a:spcPct val="100000"/>
              </a:lnSpc>
              <a:spcBef>
                <a:spcPts val="600"/>
              </a:spcBef>
              <a:spcAft>
                <a:spcPts val="0"/>
              </a:spcAft>
              <a:buClr>
                <a:srgbClr val="000000"/>
              </a:buClr>
              <a:buSzPts val="2349"/>
              <a:buFont typeface="Helvetica Neue Light"/>
              <a:buChar char="•"/>
            </a:pPr>
            <a:r>
              <a:rPr lang="en-US" sz="3132"/>
              <a:t>die mehr leisten müssen, oder eine Qualitätsnachbesserung übernehmen müssen, weil Frau Bigler schlecht Qualität liefert</a:t>
            </a:r>
            <a:endParaRPr/>
          </a:p>
          <a:p>
            <a:pPr marL="331470" lvl="0" indent="-331470" algn="l" rtl="0">
              <a:lnSpc>
                <a:spcPct val="100000"/>
              </a:lnSpc>
              <a:spcBef>
                <a:spcPts val="600"/>
              </a:spcBef>
              <a:spcAft>
                <a:spcPts val="0"/>
              </a:spcAft>
              <a:buClr>
                <a:srgbClr val="000000"/>
              </a:buClr>
              <a:buSzPts val="2349"/>
              <a:buFont typeface="Helvetica Neue Light"/>
              <a:buChar char="•"/>
            </a:pPr>
            <a:r>
              <a:rPr lang="en-US" sz="3132"/>
              <a:t>Demotivation bei den Mitarbeitenden, die gegenüber den Kunden stolz auf die Teamleistung sein wollen</a:t>
            </a:r>
            <a:endParaRPr/>
          </a:p>
        </p:txBody>
      </p:sp>
      <p:sp>
        <p:nvSpPr>
          <p:cNvPr id="267" name="Google Shape;267;p11"/>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15</a:t>
            </a:fld>
            <a:endParaRPr/>
          </a:p>
        </p:txBody>
      </p:sp>
      <p:sp>
        <p:nvSpPr>
          <p:cNvPr id="268" name="Google Shape;268;p11"/>
          <p:cNvSpPr/>
          <p:nvPr/>
        </p:nvSpPr>
        <p:spPr>
          <a:xfrm>
            <a:off x="825500" y="294865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Ausgangslage</a:t>
            </a:r>
            <a:endParaRPr/>
          </a:p>
        </p:txBody>
      </p:sp>
      <p:sp>
        <p:nvSpPr>
          <p:cNvPr id="269" name="Google Shape;269;p11"/>
          <p:cNvSpPr/>
          <p:nvPr/>
        </p:nvSpPr>
        <p:spPr>
          <a:xfrm>
            <a:off x="825500" y="5176391"/>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Beispiele</a:t>
            </a:r>
            <a:endParaRPr/>
          </a:p>
        </p:txBody>
      </p:sp>
      <p:sp>
        <p:nvSpPr>
          <p:cNvPr id="270" name="Google Shape;270;p11"/>
          <p:cNvSpPr/>
          <p:nvPr/>
        </p:nvSpPr>
        <p:spPr>
          <a:xfrm>
            <a:off x="825500" y="804852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Folgen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2"/>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marR="0" lvl="0" indent="0" algn="l" rtl="0">
              <a:lnSpc>
                <a:spcPct val="100000"/>
              </a:lnSpc>
              <a:spcBef>
                <a:spcPts val="0"/>
              </a:spcBef>
              <a:spcAft>
                <a:spcPts val="0"/>
              </a:spcAft>
              <a:buClr>
                <a:srgbClr val="929292"/>
              </a:buClr>
              <a:buSzPts val="4950"/>
              <a:buFont typeface="Helvetica Neue Light"/>
              <a:buNone/>
            </a:pPr>
            <a:r>
              <a:rPr lang="en-US" sz="4950"/>
              <a:t>Von allen Mitarbeitenden eine angemessene Leistung fordern</a:t>
            </a:r>
            <a:endParaRPr/>
          </a:p>
        </p:txBody>
      </p:sp>
      <p:sp>
        <p:nvSpPr>
          <p:cNvPr id="276" name="Google Shape;276;p12"/>
          <p:cNvSpPr txBox="1">
            <a:spLocks noGrp="1"/>
          </p:cNvSpPr>
          <p:nvPr>
            <p:ph type="body" idx="1"/>
          </p:nvPr>
        </p:nvSpPr>
        <p:spPr>
          <a:xfrm>
            <a:off x="5540188" y="2794000"/>
            <a:ext cx="18018312" cy="9906000"/>
          </a:xfrm>
          <a:prstGeom prst="rect">
            <a:avLst/>
          </a:prstGeom>
          <a:noFill/>
          <a:ln>
            <a:noFill/>
          </a:ln>
        </p:spPr>
        <p:txBody>
          <a:bodyPr spcFirstLastPara="1" wrap="square" lIns="50800" tIns="50800" rIns="50800" bIns="50800" anchor="t" anchorCtr="0">
            <a:normAutofit/>
          </a:bodyPr>
          <a:lstStyle/>
          <a:p>
            <a:pPr marL="278130" lvl="0" indent="-278130" algn="l" rtl="0">
              <a:lnSpc>
                <a:spcPct val="100000"/>
              </a:lnSpc>
              <a:spcBef>
                <a:spcPts val="0"/>
              </a:spcBef>
              <a:spcAft>
                <a:spcPts val="0"/>
              </a:spcAft>
              <a:buClr>
                <a:srgbClr val="000000"/>
              </a:buClr>
              <a:buSzPts val="1971"/>
              <a:buFont typeface="Helvetica Neue Light"/>
              <a:buChar char="•"/>
            </a:pPr>
            <a:r>
              <a:rPr lang="en-US" sz="2628" dirty="0"/>
              <a:t>Zu </a:t>
            </a:r>
            <a:r>
              <a:rPr lang="en-US" sz="2628" dirty="0" err="1"/>
              <a:t>Herrn</a:t>
            </a:r>
            <a:r>
              <a:rPr lang="en-US" sz="2628" dirty="0"/>
              <a:t> Heinrich: „Sie </a:t>
            </a:r>
            <a:r>
              <a:rPr lang="en-US" sz="2628" dirty="0" err="1"/>
              <a:t>arbeiten</a:t>
            </a:r>
            <a:r>
              <a:rPr lang="en-US" sz="2628" dirty="0"/>
              <a:t> </a:t>
            </a:r>
            <a:r>
              <a:rPr lang="en-US" sz="2628" dirty="0" err="1"/>
              <a:t>zwar</a:t>
            </a:r>
            <a:r>
              <a:rPr lang="en-US" sz="2628" dirty="0"/>
              <a:t> </a:t>
            </a:r>
            <a:r>
              <a:rPr lang="en-US" sz="2628" dirty="0" err="1"/>
              <a:t>sehr</a:t>
            </a:r>
            <a:r>
              <a:rPr lang="en-US" sz="2628" dirty="0"/>
              <a:t> </a:t>
            </a:r>
            <a:r>
              <a:rPr lang="en-US" sz="2628" dirty="0" err="1"/>
              <a:t>genau</a:t>
            </a:r>
            <a:r>
              <a:rPr lang="en-US" sz="2628" dirty="0"/>
              <a:t>, </a:t>
            </a:r>
            <a:r>
              <a:rPr lang="en-US" sz="2628" dirty="0" err="1"/>
              <a:t>aber</a:t>
            </a:r>
            <a:r>
              <a:rPr lang="en-US" sz="2628" dirty="0"/>
              <a:t> die </a:t>
            </a:r>
            <a:r>
              <a:rPr lang="en-US" sz="2628" dirty="0" err="1"/>
              <a:t>Leistungsmenge</a:t>
            </a:r>
            <a:r>
              <a:rPr lang="en-US" sz="2628" dirty="0"/>
              <a:t> </a:t>
            </a:r>
            <a:r>
              <a:rPr lang="en-US" sz="2628" dirty="0" err="1"/>
              <a:t>reicht</a:t>
            </a:r>
            <a:r>
              <a:rPr lang="en-US" sz="2628" dirty="0"/>
              <a:t> </a:t>
            </a:r>
            <a:r>
              <a:rPr lang="en-US" sz="2628" dirty="0" err="1"/>
              <a:t>nicht</a:t>
            </a:r>
            <a:r>
              <a:rPr lang="en-US" sz="2628" dirty="0"/>
              <a:t>. </a:t>
            </a:r>
            <a:r>
              <a:rPr lang="en-US" sz="2628" dirty="0" err="1"/>
              <a:t>Kein</a:t>
            </a:r>
            <a:r>
              <a:rPr lang="en-US" sz="2628" dirty="0"/>
              <a:t> Kunde </a:t>
            </a:r>
            <a:r>
              <a:rPr lang="en-US" sz="2628" dirty="0" err="1"/>
              <a:t>ist</a:t>
            </a:r>
            <a:r>
              <a:rPr lang="en-US" sz="2628" dirty="0"/>
              <a:t> </a:t>
            </a:r>
            <a:r>
              <a:rPr lang="en-US" sz="2628" dirty="0" err="1"/>
              <a:t>bereit</a:t>
            </a:r>
            <a:r>
              <a:rPr lang="en-US" sz="2628" dirty="0"/>
              <a:t>, so </a:t>
            </a:r>
            <a:r>
              <a:rPr lang="en-US" sz="2628" dirty="0" err="1"/>
              <a:t>viel</a:t>
            </a:r>
            <a:r>
              <a:rPr lang="en-US" sz="2628" dirty="0"/>
              <a:t> </a:t>
            </a:r>
            <a:r>
              <a:rPr lang="en-US" sz="2628" dirty="0" err="1"/>
              <a:t>zu</a:t>
            </a:r>
            <a:r>
              <a:rPr lang="en-US" sz="2628" dirty="0"/>
              <a:t> </a:t>
            </a:r>
            <a:r>
              <a:rPr lang="en-US" sz="2628" dirty="0" err="1"/>
              <a:t>bezahlen</a:t>
            </a:r>
            <a:r>
              <a:rPr lang="en-US" sz="2628" dirty="0"/>
              <a:t>, </a:t>
            </a:r>
            <a:r>
              <a:rPr lang="en-US" sz="2628" dirty="0" err="1"/>
              <a:t>wie</a:t>
            </a:r>
            <a:r>
              <a:rPr lang="en-US" sz="2628" dirty="0"/>
              <a:t> ich für Sie </a:t>
            </a:r>
            <a:r>
              <a:rPr lang="en-US" sz="2628" dirty="0" err="1"/>
              <a:t>kalkulieren</a:t>
            </a:r>
            <a:r>
              <a:rPr lang="en-US" sz="2628" dirty="0"/>
              <a:t> </a:t>
            </a:r>
            <a:r>
              <a:rPr lang="en-US" sz="2628" dirty="0" err="1"/>
              <a:t>müsste</a:t>
            </a:r>
            <a:r>
              <a:rPr lang="en-US" sz="2628" dirty="0"/>
              <a:t>.“</a:t>
            </a:r>
            <a:endParaRPr dirty="0"/>
          </a:p>
          <a:p>
            <a:pPr marL="278130" lvl="0" indent="-278130" algn="l" rtl="0">
              <a:lnSpc>
                <a:spcPct val="100000"/>
              </a:lnSpc>
              <a:spcBef>
                <a:spcPts val="500"/>
              </a:spcBef>
              <a:spcAft>
                <a:spcPts val="0"/>
              </a:spcAft>
              <a:buClr>
                <a:srgbClr val="000000"/>
              </a:buClr>
              <a:buSzPts val="1971"/>
              <a:buFont typeface="Helvetica Neue Light"/>
              <a:buChar char="•"/>
            </a:pPr>
            <a:r>
              <a:rPr lang="en-US" sz="2628" dirty="0"/>
              <a:t>Zu </a:t>
            </a:r>
            <a:r>
              <a:rPr lang="en-US" sz="2628" dirty="0" err="1"/>
              <a:t>Herrn</a:t>
            </a:r>
            <a:r>
              <a:rPr lang="en-US" sz="2628" dirty="0"/>
              <a:t> Hagen: „</a:t>
            </a:r>
            <a:r>
              <a:rPr lang="en-US" sz="2628" dirty="0" err="1"/>
              <a:t>Ihre</a:t>
            </a:r>
            <a:r>
              <a:rPr lang="en-US" sz="2628" dirty="0"/>
              <a:t> </a:t>
            </a:r>
            <a:r>
              <a:rPr lang="en-US" sz="2628" dirty="0" err="1"/>
              <a:t>Leistungsmenge</a:t>
            </a:r>
            <a:r>
              <a:rPr lang="en-US" sz="2628" dirty="0"/>
              <a:t> </a:t>
            </a:r>
            <a:r>
              <a:rPr lang="en-US" sz="2628" dirty="0" err="1"/>
              <a:t>reicht</a:t>
            </a:r>
            <a:r>
              <a:rPr lang="en-US" sz="2628" dirty="0"/>
              <a:t> </a:t>
            </a:r>
            <a:r>
              <a:rPr lang="en-US" sz="2628" dirty="0" err="1"/>
              <a:t>nicht</a:t>
            </a:r>
            <a:r>
              <a:rPr lang="en-US" sz="2628" dirty="0"/>
              <a:t>. </a:t>
            </a:r>
            <a:r>
              <a:rPr lang="en-US" sz="2628" dirty="0" err="1"/>
              <a:t>Kein</a:t>
            </a:r>
            <a:r>
              <a:rPr lang="en-US" sz="2628" dirty="0"/>
              <a:t> Kund </a:t>
            </a:r>
            <a:r>
              <a:rPr lang="en-US" sz="2628" dirty="0" err="1"/>
              <a:t>ist</a:t>
            </a:r>
            <a:r>
              <a:rPr lang="en-US" sz="2628" dirty="0"/>
              <a:t> </a:t>
            </a:r>
            <a:r>
              <a:rPr lang="en-US" sz="2628" dirty="0" err="1"/>
              <a:t>bereit</a:t>
            </a:r>
            <a:r>
              <a:rPr lang="en-US" sz="2628" dirty="0"/>
              <a:t> so </a:t>
            </a:r>
            <a:r>
              <a:rPr lang="en-US" sz="2628" dirty="0" err="1"/>
              <a:t>viel</a:t>
            </a:r>
            <a:r>
              <a:rPr lang="en-US" sz="2628" dirty="0"/>
              <a:t> </a:t>
            </a:r>
            <a:r>
              <a:rPr lang="en-US" sz="2628" dirty="0" err="1"/>
              <a:t>zu</a:t>
            </a:r>
            <a:r>
              <a:rPr lang="en-US" sz="2628" dirty="0"/>
              <a:t> </a:t>
            </a:r>
            <a:r>
              <a:rPr lang="en-US" sz="2628" dirty="0" err="1"/>
              <a:t>bezahlen</a:t>
            </a:r>
            <a:r>
              <a:rPr lang="en-US" sz="2628" dirty="0"/>
              <a:t>, </a:t>
            </a:r>
            <a:r>
              <a:rPr lang="en-US" sz="2628" dirty="0" err="1"/>
              <a:t>wie</a:t>
            </a:r>
            <a:r>
              <a:rPr lang="en-US" sz="2628" dirty="0"/>
              <a:t> ich für Sie </a:t>
            </a:r>
            <a:r>
              <a:rPr lang="en-US" sz="2628" dirty="0" err="1"/>
              <a:t>kalkulieren</a:t>
            </a:r>
            <a:r>
              <a:rPr lang="en-US" sz="2628" dirty="0"/>
              <a:t> </a:t>
            </a:r>
            <a:r>
              <a:rPr lang="en-US" sz="2628" dirty="0" err="1"/>
              <a:t>müsste</a:t>
            </a:r>
            <a:r>
              <a:rPr lang="en-US" sz="2628" dirty="0"/>
              <a:t> und </a:t>
            </a:r>
            <a:r>
              <a:rPr lang="en-US" sz="2628" dirty="0" err="1"/>
              <a:t>Ihre</a:t>
            </a:r>
            <a:r>
              <a:rPr lang="en-US" sz="2628" dirty="0"/>
              <a:t> </a:t>
            </a:r>
            <a:r>
              <a:rPr lang="en-US" sz="2628" dirty="0" err="1"/>
              <a:t>Kollegen</a:t>
            </a:r>
            <a:r>
              <a:rPr lang="en-US" sz="2628" dirty="0"/>
              <a:t> </a:t>
            </a:r>
            <a:r>
              <a:rPr lang="en-US" sz="2628" dirty="0" err="1"/>
              <a:t>sind</a:t>
            </a:r>
            <a:r>
              <a:rPr lang="en-US" sz="2628" dirty="0"/>
              <a:t> es </a:t>
            </a:r>
            <a:r>
              <a:rPr lang="en-US" sz="2628" dirty="0" err="1"/>
              <a:t>leid</a:t>
            </a:r>
            <a:r>
              <a:rPr lang="en-US" sz="2628" dirty="0"/>
              <a:t>, für Sie </a:t>
            </a:r>
            <a:r>
              <a:rPr lang="en-US" sz="2628" dirty="0" err="1"/>
              <a:t>Mehrarbeit</a:t>
            </a:r>
            <a:r>
              <a:rPr lang="en-US" sz="2628" dirty="0"/>
              <a:t> </a:t>
            </a:r>
            <a:r>
              <a:rPr lang="en-US" sz="2628" dirty="0" err="1"/>
              <a:t>leisten</a:t>
            </a:r>
            <a:r>
              <a:rPr lang="en-US" sz="2628" dirty="0"/>
              <a:t> </a:t>
            </a:r>
            <a:r>
              <a:rPr lang="en-US" sz="2628" dirty="0" err="1"/>
              <a:t>zu</a:t>
            </a:r>
            <a:r>
              <a:rPr lang="en-US" sz="2628" dirty="0"/>
              <a:t> </a:t>
            </a:r>
            <a:r>
              <a:rPr lang="en-US" sz="2628" dirty="0" err="1"/>
              <a:t>müssen</a:t>
            </a:r>
            <a:r>
              <a:rPr lang="en-US" sz="2628" dirty="0"/>
              <a:t>!“</a:t>
            </a:r>
            <a:endParaRPr dirty="0"/>
          </a:p>
          <a:p>
            <a:pPr marL="278130" lvl="0" indent="-278130" algn="l" rtl="0">
              <a:lnSpc>
                <a:spcPct val="100000"/>
              </a:lnSpc>
              <a:spcBef>
                <a:spcPts val="500"/>
              </a:spcBef>
              <a:spcAft>
                <a:spcPts val="0"/>
              </a:spcAft>
              <a:buClr>
                <a:srgbClr val="000000"/>
              </a:buClr>
              <a:buSzPts val="1971"/>
              <a:buFont typeface="Helvetica Neue Light"/>
              <a:buChar char="•"/>
            </a:pPr>
            <a:r>
              <a:rPr lang="en-US" sz="2628" dirty="0"/>
              <a:t>Zu Frau Bigler: „Sie </a:t>
            </a:r>
            <a:r>
              <a:rPr lang="en-US" sz="2628" dirty="0" err="1"/>
              <a:t>müssen</a:t>
            </a:r>
            <a:r>
              <a:rPr lang="en-US" sz="2628" dirty="0"/>
              <a:t> </a:t>
            </a:r>
            <a:r>
              <a:rPr lang="en-US" sz="2628" dirty="0" err="1"/>
              <a:t>mehr</a:t>
            </a:r>
            <a:r>
              <a:rPr lang="en-US" sz="2628" dirty="0"/>
              <a:t> auf die </a:t>
            </a:r>
            <a:r>
              <a:rPr lang="en-US" sz="2628" dirty="0" err="1"/>
              <a:t>Qualität</a:t>
            </a:r>
            <a:r>
              <a:rPr lang="en-US" sz="2628" dirty="0"/>
              <a:t> </a:t>
            </a:r>
            <a:r>
              <a:rPr lang="en-US" sz="2628" dirty="0" err="1"/>
              <a:t>ihrer</a:t>
            </a:r>
            <a:r>
              <a:rPr lang="en-US" sz="2628" dirty="0"/>
              <a:t> Arbeit </a:t>
            </a:r>
            <a:r>
              <a:rPr lang="en-US" sz="2628" dirty="0" err="1"/>
              <a:t>achten</a:t>
            </a:r>
            <a:r>
              <a:rPr lang="en-US" sz="2628" dirty="0"/>
              <a:t>. </a:t>
            </a:r>
            <a:r>
              <a:rPr lang="en-US" sz="2628" dirty="0" err="1"/>
              <a:t>Kein</a:t>
            </a:r>
            <a:r>
              <a:rPr lang="en-US" sz="2628" dirty="0"/>
              <a:t> Kunde </a:t>
            </a:r>
            <a:r>
              <a:rPr lang="en-US" sz="2628" dirty="0" err="1"/>
              <a:t>ist</a:t>
            </a:r>
            <a:r>
              <a:rPr lang="en-US" sz="2628" dirty="0"/>
              <a:t> </a:t>
            </a:r>
            <a:r>
              <a:rPr lang="en-US" sz="2628" dirty="0" err="1"/>
              <a:t>bereit</a:t>
            </a:r>
            <a:r>
              <a:rPr lang="en-US" sz="2628" dirty="0"/>
              <a:t>, </a:t>
            </a:r>
            <a:r>
              <a:rPr lang="en-US" sz="2628" dirty="0" err="1"/>
              <a:t>diese</a:t>
            </a:r>
            <a:r>
              <a:rPr lang="en-US" sz="2628" dirty="0"/>
              <a:t> </a:t>
            </a:r>
            <a:r>
              <a:rPr lang="en-US" sz="2628" dirty="0" err="1"/>
              <a:t>Qualitätsmängel</a:t>
            </a:r>
            <a:r>
              <a:rPr lang="en-US" sz="2628" dirty="0"/>
              <a:t> </a:t>
            </a:r>
            <a:r>
              <a:rPr lang="en-US" sz="2628" dirty="0" err="1"/>
              <a:t>zu</a:t>
            </a:r>
            <a:r>
              <a:rPr lang="en-US" sz="2628" dirty="0"/>
              <a:t> </a:t>
            </a:r>
            <a:r>
              <a:rPr lang="en-US" sz="2628" dirty="0" err="1"/>
              <a:t>akzeptieren</a:t>
            </a:r>
            <a:r>
              <a:rPr lang="en-US" sz="2628" dirty="0"/>
              <a:t>!“</a:t>
            </a:r>
            <a:endParaRPr dirty="0"/>
          </a:p>
          <a:p>
            <a:pPr marL="278130" lvl="0" indent="-152971" algn="l" rtl="0">
              <a:lnSpc>
                <a:spcPct val="100000"/>
              </a:lnSpc>
              <a:spcBef>
                <a:spcPts val="500"/>
              </a:spcBef>
              <a:spcAft>
                <a:spcPts val="0"/>
              </a:spcAft>
              <a:buClr>
                <a:srgbClr val="000000"/>
              </a:buClr>
              <a:buSzPts val="1971"/>
              <a:buFont typeface="Helvetica Neue Light"/>
              <a:buNone/>
            </a:pPr>
            <a:endParaRPr sz="2628" dirty="0"/>
          </a:p>
          <a:p>
            <a:pPr marL="0" lvl="0" indent="0" algn="l" rtl="0">
              <a:lnSpc>
                <a:spcPct val="100000"/>
              </a:lnSpc>
              <a:spcBef>
                <a:spcPts val="500"/>
              </a:spcBef>
              <a:spcAft>
                <a:spcPts val="0"/>
              </a:spcAft>
              <a:buClr>
                <a:srgbClr val="000000"/>
              </a:buClr>
              <a:buSzPts val="2628"/>
              <a:buFont typeface="Helvetica Neue Light"/>
              <a:buNone/>
            </a:pPr>
            <a:r>
              <a:rPr lang="en-US" sz="2628" dirty="0"/>
              <a:t>Es </a:t>
            </a:r>
            <a:r>
              <a:rPr lang="en-US" sz="2628" dirty="0" err="1"/>
              <a:t>gibt</a:t>
            </a:r>
            <a:r>
              <a:rPr lang="en-US" sz="2628" dirty="0"/>
              <a:t> </a:t>
            </a:r>
            <a:r>
              <a:rPr lang="en-US" sz="2628" dirty="0" err="1"/>
              <a:t>Mitarbeitende</a:t>
            </a:r>
            <a:r>
              <a:rPr lang="en-US" sz="2628" dirty="0"/>
              <a:t>, die </a:t>
            </a:r>
            <a:r>
              <a:rPr lang="en-US" sz="2628" dirty="0" err="1"/>
              <a:t>bestreiten</a:t>
            </a:r>
            <a:r>
              <a:rPr lang="en-US" sz="2628" dirty="0"/>
              <a:t> </a:t>
            </a:r>
            <a:r>
              <a:rPr lang="en-US" sz="2628" dirty="0" err="1"/>
              <a:t>diese</a:t>
            </a:r>
            <a:r>
              <a:rPr lang="en-US" sz="2628" dirty="0"/>
              <a:t> </a:t>
            </a:r>
            <a:r>
              <a:rPr lang="en-US" sz="2628" dirty="0" err="1"/>
              <a:t>Tatsache</a:t>
            </a:r>
            <a:r>
              <a:rPr lang="en-US" sz="2628" dirty="0"/>
              <a:t>. Die </a:t>
            </a:r>
            <a:r>
              <a:rPr lang="en-US" sz="2628" dirty="0" err="1"/>
              <a:t>Mitarbeitenden</a:t>
            </a:r>
            <a:r>
              <a:rPr lang="en-US" sz="2628" dirty="0"/>
              <a:t> </a:t>
            </a:r>
            <a:r>
              <a:rPr lang="en-US" sz="2628" dirty="0" err="1"/>
              <a:t>sollen</a:t>
            </a:r>
            <a:r>
              <a:rPr lang="en-US" sz="2628" dirty="0"/>
              <a:t> den </a:t>
            </a:r>
            <a:r>
              <a:rPr lang="en-US" sz="2628" dirty="0" err="1"/>
              <a:t>Beweis</a:t>
            </a:r>
            <a:r>
              <a:rPr lang="en-US" sz="2628" dirty="0"/>
              <a:t> </a:t>
            </a:r>
            <a:r>
              <a:rPr lang="en-US" sz="2628" dirty="0" err="1"/>
              <a:t>dafür</a:t>
            </a:r>
            <a:r>
              <a:rPr lang="en-US" sz="2628" dirty="0"/>
              <a:t> </a:t>
            </a:r>
            <a:r>
              <a:rPr lang="en-US" sz="2628" dirty="0" err="1"/>
              <a:t>liefern</a:t>
            </a:r>
            <a:r>
              <a:rPr lang="en-US" sz="2628" dirty="0"/>
              <a:t>:</a:t>
            </a:r>
            <a:endParaRPr dirty="0"/>
          </a:p>
          <a:p>
            <a:pPr marL="278130" lvl="0" indent="-278130" algn="l" rtl="0">
              <a:lnSpc>
                <a:spcPct val="100000"/>
              </a:lnSpc>
              <a:spcBef>
                <a:spcPts val="500"/>
              </a:spcBef>
              <a:spcAft>
                <a:spcPts val="0"/>
              </a:spcAft>
              <a:buClr>
                <a:srgbClr val="000000"/>
              </a:buClr>
              <a:buSzPts val="1971"/>
              <a:buFont typeface="Helvetica Neue Light"/>
              <a:buChar char="•"/>
            </a:pPr>
            <a:r>
              <a:rPr lang="en-US" sz="2628" dirty="0"/>
              <a:t>„Sie </a:t>
            </a:r>
            <a:r>
              <a:rPr lang="en-US" sz="2628" dirty="0" err="1"/>
              <a:t>sind</a:t>
            </a:r>
            <a:r>
              <a:rPr lang="en-US" sz="2628" dirty="0"/>
              <a:t> der </a:t>
            </a:r>
            <a:r>
              <a:rPr lang="en-US" sz="2628" dirty="0" err="1"/>
              <a:t>Meinung</a:t>
            </a:r>
            <a:r>
              <a:rPr lang="en-US" sz="2628" dirty="0"/>
              <a:t>, </a:t>
            </a:r>
            <a:r>
              <a:rPr lang="en-US" sz="2628" dirty="0" err="1"/>
              <a:t>dass</a:t>
            </a:r>
            <a:r>
              <a:rPr lang="en-US" sz="2628" dirty="0"/>
              <a:t> </a:t>
            </a:r>
            <a:r>
              <a:rPr lang="en-US" sz="2628" dirty="0" err="1"/>
              <a:t>andere</a:t>
            </a:r>
            <a:r>
              <a:rPr lang="en-US" sz="2628" dirty="0"/>
              <a:t> </a:t>
            </a:r>
            <a:r>
              <a:rPr lang="en-US" sz="2628" dirty="0" err="1"/>
              <a:t>nicht</a:t>
            </a:r>
            <a:r>
              <a:rPr lang="en-US" sz="2628" dirty="0"/>
              <a:t> </a:t>
            </a:r>
            <a:r>
              <a:rPr lang="en-US" sz="2628" dirty="0" err="1"/>
              <a:t>mehr</a:t>
            </a:r>
            <a:r>
              <a:rPr lang="en-US" sz="2628" dirty="0"/>
              <a:t> </a:t>
            </a:r>
            <a:r>
              <a:rPr lang="en-US" sz="2628" dirty="0" err="1"/>
              <a:t>leisten</a:t>
            </a:r>
            <a:r>
              <a:rPr lang="en-US" sz="2628" dirty="0"/>
              <a:t> </a:t>
            </a:r>
            <a:r>
              <a:rPr lang="en-US" sz="2628" dirty="0" err="1"/>
              <a:t>als</a:t>
            </a:r>
            <a:r>
              <a:rPr lang="en-US" sz="2628" dirty="0"/>
              <a:t> Sie? Dann </a:t>
            </a:r>
            <a:r>
              <a:rPr lang="en-US" sz="2628" dirty="0" err="1"/>
              <a:t>gebe</a:t>
            </a:r>
            <a:r>
              <a:rPr lang="en-US" sz="2628" dirty="0"/>
              <a:t> ich </a:t>
            </a:r>
            <a:r>
              <a:rPr lang="en-US" sz="2628" dirty="0" err="1"/>
              <a:t>Ihnen</a:t>
            </a:r>
            <a:r>
              <a:rPr lang="en-US" sz="2628" dirty="0"/>
              <a:t> gerne die Chance, mir das </a:t>
            </a:r>
            <a:r>
              <a:rPr lang="en-US" sz="2628" dirty="0" err="1"/>
              <a:t>zu</a:t>
            </a:r>
            <a:r>
              <a:rPr lang="en-US" sz="2628" dirty="0"/>
              <a:t> </a:t>
            </a:r>
            <a:r>
              <a:rPr lang="en-US" sz="2628" dirty="0" err="1"/>
              <a:t>beweisen</a:t>
            </a:r>
            <a:r>
              <a:rPr lang="en-US" sz="2628" dirty="0"/>
              <a:t>.“</a:t>
            </a:r>
            <a:endParaRPr dirty="0"/>
          </a:p>
          <a:p>
            <a:pPr marL="278130" lvl="0" indent="-152971" algn="l" rtl="0">
              <a:lnSpc>
                <a:spcPct val="100000"/>
              </a:lnSpc>
              <a:spcBef>
                <a:spcPts val="500"/>
              </a:spcBef>
              <a:spcAft>
                <a:spcPts val="0"/>
              </a:spcAft>
              <a:buClr>
                <a:srgbClr val="000000"/>
              </a:buClr>
              <a:buSzPts val="1971"/>
              <a:buFont typeface="Helvetica Neue Light"/>
              <a:buNone/>
            </a:pPr>
            <a:endParaRPr lang="de-CH" sz="2628" dirty="0"/>
          </a:p>
          <a:p>
            <a:pPr marL="278130" lvl="0" indent="-152971" algn="l" rtl="0">
              <a:lnSpc>
                <a:spcPct val="100000"/>
              </a:lnSpc>
              <a:spcBef>
                <a:spcPts val="500"/>
              </a:spcBef>
              <a:spcAft>
                <a:spcPts val="0"/>
              </a:spcAft>
              <a:buClr>
                <a:srgbClr val="000000"/>
              </a:buClr>
              <a:buSzPts val="1971"/>
              <a:buFont typeface="Helvetica Neue Light"/>
              <a:buNone/>
            </a:pPr>
            <a:endParaRPr sz="2628" dirty="0"/>
          </a:p>
          <a:p>
            <a:pPr marL="278130" lvl="0" indent="-278130" algn="l" rtl="0">
              <a:lnSpc>
                <a:spcPct val="100000"/>
              </a:lnSpc>
              <a:spcBef>
                <a:spcPts val="500"/>
              </a:spcBef>
              <a:spcAft>
                <a:spcPts val="0"/>
              </a:spcAft>
              <a:buClr>
                <a:srgbClr val="000000"/>
              </a:buClr>
              <a:buSzPts val="1971"/>
              <a:buFont typeface="Helvetica Neue Light"/>
              <a:buChar char="•"/>
            </a:pPr>
            <a:r>
              <a:rPr lang="en-US" sz="2628" dirty="0"/>
              <a:t>Es </a:t>
            </a:r>
            <a:r>
              <a:rPr lang="en-US" sz="2628" dirty="0" err="1"/>
              <a:t>gibt</a:t>
            </a:r>
            <a:r>
              <a:rPr lang="en-US" sz="2628" dirty="0"/>
              <a:t> </a:t>
            </a:r>
            <a:r>
              <a:rPr lang="en-US" sz="2628" dirty="0" err="1"/>
              <a:t>Mitarbeitende</a:t>
            </a:r>
            <a:r>
              <a:rPr lang="en-US" sz="2628" dirty="0"/>
              <a:t>, die </a:t>
            </a:r>
            <a:r>
              <a:rPr lang="en-US" sz="2628" dirty="0" err="1"/>
              <a:t>bestreiten</a:t>
            </a:r>
            <a:r>
              <a:rPr lang="en-US" sz="2628" dirty="0"/>
              <a:t> das </a:t>
            </a:r>
            <a:r>
              <a:rPr lang="en-US" sz="2628" dirty="0" err="1"/>
              <a:t>Ziel</a:t>
            </a:r>
            <a:r>
              <a:rPr lang="en-US" sz="2628" dirty="0"/>
              <a:t> (z. B. </a:t>
            </a:r>
            <a:r>
              <a:rPr lang="en-US" sz="2628" dirty="0" err="1"/>
              <a:t>eigentlich</a:t>
            </a:r>
            <a:r>
              <a:rPr lang="en-US" sz="2628" dirty="0"/>
              <a:t> </a:t>
            </a:r>
            <a:r>
              <a:rPr lang="en-US" sz="2628" dirty="0" err="1"/>
              <a:t>müssten</a:t>
            </a:r>
            <a:r>
              <a:rPr lang="en-US" sz="2628" dirty="0"/>
              <a:t> alle so </a:t>
            </a:r>
            <a:r>
              <a:rPr lang="en-US" sz="2628" dirty="0" err="1"/>
              <a:t>genau</a:t>
            </a:r>
            <a:r>
              <a:rPr lang="en-US" sz="2628" dirty="0"/>
              <a:t> </a:t>
            </a:r>
            <a:r>
              <a:rPr lang="en-US" sz="2628" dirty="0" err="1"/>
              <a:t>arbeiten</a:t>
            </a:r>
            <a:r>
              <a:rPr lang="en-US" sz="2628" dirty="0"/>
              <a:t> </a:t>
            </a:r>
            <a:r>
              <a:rPr lang="en-US" sz="2628" dirty="0" err="1"/>
              <a:t>wie</a:t>
            </a:r>
            <a:r>
              <a:rPr lang="en-US" sz="2628" dirty="0"/>
              <a:t> ich)</a:t>
            </a:r>
            <a:endParaRPr dirty="0"/>
          </a:p>
          <a:p>
            <a:pPr marL="278130" lvl="0" indent="-278130" algn="l" rtl="0">
              <a:lnSpc>
                <a:spcPct val="100000"/>
              </a:lnSpc>
              <a:spcBef>
                <a:spcPts val="500"/>
              </a:spcBef>
              <a:spcAft>
                <a:spcPts val="0"/>
              </a:spcAft>
              <a:buClr>
                <a:srgbClr val="000000"/>
              </a:buClr>
              <a:buSzPts val="1971"/>
              <a:buFont typeface="Helvetica Neue Light"/>
              <a:buChar char="•"/>
            </a:pPr>
            <a:r>
              <a:rPr lang="en-US" sz="2628" dirty="0"/>
              <a:t>„Sie </a:t>
            </a:r>
            <a:r>
              <a:rPr lang="en-US" sz="2628" dirty="0" err="1"/>
              <a:t>sind</a:t>
            </a:r>
            <a:r>
              <a:rPr lang="en-US" sz="2628" dirty="0"/>
              <a:t> der </a:t>
            </a:r>
            <a:r>
              <a:rPr lang="en-US" sz="2628" dirty="0" err="1"/>
              <a:t>Meinung</a:t>
            </a:r>
            <a:r>
              <a:rPr lang="en-US" sz="2628" dirty="0"/>
              <a:t>, </a:t>
            </a:r>
            <a:r>
              <a:rPr lang="en-US" sz="2628" dirty="0" err="1"/>
              <a:t>dass</a:t>
            </a:r>
            <a:r>
              <a:rPr lang="en-US" sz="2628" dirty="0"/>
              <a:t> </a:t>
            </a:r>
            <a:r>
              <a:rPr lang="en-US" sz="2628" dirty="0" err="1"/>
              <a:t>meine</a:t>
            </a:r>
            <a:r>
              <a:rPr lang="en-US" sz="2628" dirty="0"/>
              <a:t> </a:t>
            </a:r>
            <a:r>
              <a:rPr lang="en-US" sz="2628" dirty="0" err="1"/>
              <a:t>Erwartung</a:t>
            </a:r>
            <a:r>
              <a:rPr lang="en-US" sz="2628" dirty="0"/>
              <a:t> </a:t>
            </a:r>
            <a:r>
              <a:rPr lang="en-US" sz="2628" dirty="0" err="1"/>
              <a:t>nicht</a:t>
            </a:r>
            <a:r>
              <a:rPr lang="en-US" sz="2628" dirty="0"/>
              <a:t> </a:t>
            </a:r>
            <a:r>
              <a:rPr lang="en-US" sz="2628" dirty="0" err="1"/>
              <a:t>sinnvoll</a:t>
            </a:r>
            <a:r>
              <a:rPr lang="en-US" sz="2628" dirty="0"/>
              <a:t> </a:t>
            </a:r>
            <a:r>
              <a:rPr lang="en-US" sz="2628" dirty="0" err="1"/>
              <a:t>ist</a:t>
            </a:r>
            <a:r>
              <a:rPr lang="en-US" sz="2628" dirty="0"/>
              <a:t>? Ich </a:t>
            </a:r>
            <a:r>
              <a:rPr lang="en-US" sz="2628" dirty="0" err="1"/>
              <a:t>finde</a:t>
            </a:r>
            <a:r>
              <a:rPr lang="en-US" sz="2628" dirty="0"/>
              <a:t> ich </a:t>
            </a:r>
            <a:r>
              <a:rPr lang="en-US" sz="2628" dirty="0" err="1"/>
              <a:t>habe</a:t>
            </a:r>
            <a:r>
              <a:rPr lang="en-US" sz="2628" dirty="0"/>
              <a:t> </a:t>
            </a:r>
            <a:r>
              <a:rPr lang="en-US" sz="2628" dirty="0" err="1"/>
              <a:t>als</a:t>
            </a:r>
            <a:r>
              <a:rPr lang="en-US" sz="2628" dirty="0"/>
              <a:t> Chef(in) das </a:t>
            </a:r>
            <a:r>
              <a:rPr lang="en-US" sz="2628" dirty="0" err="1"/>
              <a:t>Recht</a:t>
            </a:r>
            <a:r>
              <a:rPr lang="en-US" sz="2628" dirty="0"/>
              <a:t>, </a:t>
            </a:r>
            <a:r>
              <a:rPr lang="en-US" sz="2628" dirty="0" err="1"/>
              <a:t>dass</a:t>
            </a:r>
            <a:r>
              <a:rPr lang="en-US" sz="2628" dirty="0"/>
              <a:t> Sie </a:t>
            </a:r>
            <a:r>
              <a:rPr lang="en-US" sz="2628" dirty="0" err="1"/>
              <a:t>meine</a:t>
            </a:r>
            <a:r>
              <a:rPr lang="en-US" sz="2628" dirty="0"/>
              <a:t> </a:t>
            </a:r>
            <a:r>
              <a:rPr lang="en-US" sz="2628" dirty="0" err="1"/>
              <a:t>Erwartungen</a:t>
            </a:r>
            <a:r>
              <a:rPr lang="en-US" sz="2628" dirty="0"/>
              <a:t> </a:t>
            </a:r>
            <a:r>
              <a:rPr lang="en-US" sz="2628" dirty="0" err="1"/>
              <a:t>mindestens</a:t>
            </a:r>
            <a:r>
              <a:rPr lang="en-US" sz="2628" dirty="0"/>
              <a:t> so </a:t>
            </a:r>
            <a:r>
              <a:rPr lang="en-US" sz="2628" dirty="0" err="1"/>
              <a:t>ernst</a:t>
            </a:r>
            <a:r>
              <a:rPr lang="en-US" sz="2628" dirty="0"/>
              <a:t> </a:t>
            </a:r>
            <a:r>
              <a:rPr lang="en-US" sz="2628" dirty="0" err="1"/>
              <a:t>nehmen</a:t>
            </a:r>
            <a:r>
              <a:rPr lang="en-US" sz="2628" dirty="0"/>
              <a:t>, </a:t>
            </a:r>
            <a:r>
              <a:rPr lang="en-US" sz="2628" dirty="0" err="1"/>
              <a:t>wie</a:t>
            </a:r>
            <a:r>
              <a:rPr lang="en-US" sz="2628" dirty="0"/>
              <a:t> ich </a:t>
            </a:r>
            <a:r>
              <a:rPr lang="en-US" sz="2628" dirty="0" err="1"/>
              <a:t>Ihre</a:t>
            </a:r>
            <a:r>
              <a:rPr lang="en-US" sz="2628" dirty="0"/>
              <a:t>. </a:t>
            </a:r>
            <a:r>
              <a:rPr lang="en-US" sz="2628" dirty="0" err="1"/>
              <a:t>Zweifeln</a:t>
            </a:r>
            <a:r>
              <a:rPr lang="en-US" sz="2628" dirty="0"/>
              <a:t> Sie an </a:t>
            </a:r>
            <a:r>
              <a:rPr lang="en-US" sz="2628" dirty="0" err="1"/>
              <a:t>meiner</a:t>
            </a:r>
            <a:r>
              <a:rPr lang="en-US" sz="2628" dirty="0"/>
              <a:t> </a:t>
            </a:r>
            <a:r>
              <a:rPr lang="en-US" sz="2628" dirty="0" err="1"/>
              <a:t>Aussage</a:t>
            </a:r>
            <a:r>
              <a:rPr lang="en-US" sz="2628" dirty="0"/>
              <a:t>, </a:t>
            </a:r>
            <a:r>
              <a:rPr lang="en-US" sz="2628" dirty="0" err="1"/>
              <a:t>dass</a:t>
            </a:r>
            <a:r>
              <a:rPr lang="en-US" sz="2628" dirty="0"/>
              <a:t> </a:t>
            </a:r>
            <a:r>
              <a:rPr lang="en-US" sz="2628" dirty="0" err="1"/>
              <a:t>Ihre</a:t>
            </a:r>
            <a:r>
              <a:rPr lang="en-US" sz="2628" dirty="0"/>
              <a:t> </a:t>
            </a:r>
            <a:r>
              <a:rPr lang="en-US" sz="2628" dirty="0" err="1"/>
              <a:t>Leistung</a:t>
            </a:r>
            <a:r>
              <a:rPr lang="en-US" sz="2628" dirty="0"/>
              <a:t> </a:t>
            </a:r>
            <a:r>
              <a:rPr lang="en-US" sz="2628" dirty="0" err="1"/>
              <a:t>kalkulatorische</a:t>
            </a:r>
            <a:r>
              <a:rPr lang="en-US" sz="2628" dirty="0"/>
              <a:t> </a:t>
            </a:r>
            <a:r>
              <a:rPr lang="en-US" sz="2628" dirty="0" err="1"/>
              <a:t>nicht</a:t>
            </a:r>
            <a:r>
              <a:rPr lang="en-US" sz="2628" dirty="0"/>
              <a:t> </a:t>
            </a:r>
            <a:r>
              <a:rPr lang="en-US" sz="2628" dirty="0" err="1"/>
              <a:t>zu</a:t>
            </a:r>
            <a:r>
              <a:rPr lang="en-US" sz="2628" dirty="0"/>
              <a:t> </a:t>
            </a:r>
            <a:r>
              <a:rPr lang="en-US" sz="2628" dirty="0" err="1"/>
              <a:t>vertreten</a:t>
            </a:r>
            <a:r>
              <a:rPr lang="en-US" sz="2628" dirty="0"/>
              <a:t> </a:t>
            </a:r>
            <a:r>
              <a:rPr lang="en-US" sz="2628" dirty="0" err="1"/>
              <a:t>ist</a:t>
            </a:r>
            <a:r>
              <a:rPr lang="en-US" sz="2628" dirty="0"/>
              <a:t>? </a:t>
            </a:r>
            <a:endParaRPr dirty="0"/>
          </a:p>
          <a:p>
            <a:pPr marL="278130" lvl="0" indent="-152971" algn="l" rtl="0">
              <a:lnSpc>
                <a:spcPct val="100000"/>
              </a:lnSpc>
              <a:spcBef>
                <a:spcPts val="500"/>
              </a:spcBef>
              <a:spcAft>
                <a:spcPts val="0"/>
              </a:spcAft>
              <a:buClr>
                <a:srgbClr val="000000"/>
              </a:buClr>
              <a:buSzPts val="1971"/>
              <a:buFont typeface="Helvetica Neue Light"/>
              <a:buNone/>
            </a:pPr>
            <a:endParaRPr sz="2628" dirty="0"/>
          </a:p>
          <a:p>
            <a:pPr marL="278130" lvl="0" indent="-278130" algn="l" rtl="0">
              <a:lnSpc>
                <a:spcPct val="100000"/>
              </a:lnSpc>
              <a:spcBef>
                <a:spcPts val="500"/>
              </a:spcBef>
              <a:spcAft>
                <a:spcPts val="0"/>
              </a:spcAft>
              <a:buClr>
                <a:srgbClr val="000000"/>
              </a:buClr>
              <a:buSzPts val="1971"/>
              <a:buFont typeface="Helvetica Neue Light"/>
              <a:buChar char="•"/>
            </a:pPr>
            <a:r>
              <a:rPr lang="en-US" sz="2628" dirty="0" err="1"/>
              <a:t>Zusammen</a:t>
            </a:r>
            <a:r>
              <a:rPr lang="en-US" sz="2628" dirty="0"/>
              <a:t> </a:t>
            </a:r>
            <a:r>
              <a:rPr lang="en-US" sz="2628" dirty="0" err="1"/>
              <a:t>mit</a:t>
            </a:r>
            <a:r>
              <a:rPr lang="en-US" sz="2628" dirty="0"/>
              <a:t> der </a:t>
            </a:r>
            <a:r>
              <a:rPr lang="en-US" sz="2628" dirty="0" err="1"/>
              <a:t>betroffenen</a:t>
            </a:r>
            <a:r>
              <a:rPr lang="en-US" sz="2628" dirty="0"/>
              <a:t> Person </a:t>
            </a:r>
            <a:r>
              <a:rPr lang="en-US" sz="2628" dirty="0" err="1"/>
              <a:t>eine</a:t>
            </a:r>
            <a:r>
              <a:rPr lang="en-US" sz="2628" dirty="0"/>
              <a:t> </a:t>
            </a:r>
            <a:r>
              <a:rPr lang="en-US" sz="2628" dirty="0" err="1"/>
              <a:t>Liste</a:t>
            </a:r>
            <a:r>
              <a:rPr lang="en-US" sz="2628" dirty="0"/>
              <a:t> von </a:t>
            </a:r>
            <a:r>
              <a:rPr lang="en-US" sz="2628" dirty="0" err="1"/>
              <a:t>möglichen</a:t>
            </a:r>
            <a:r>
              <a:rPr lang="en-US" sz="2628" dirty="0"/>
              <a:t> </a:t>
            </a:r>
            <a:r>
              <a:rPr lang="en-US" dirty="0" err="1">
                <a:latin typeface="Helvetica Neue"/>
                <a:ea typeface="Helvetica Neue"/>
                <a:cs typeface="Helvetica Neue"/>
                <a:sym typeface="Helvetica Neue"/>
              </a:rPr>
              <a:t>kleinen</a:t>
            </a:r>
            <a:r>
              <a:rPr lang="en-US" dirty="0">
                <a:latin typeface="Helvetica Neue"/>
                <a:ea typeface="Helvetica Neue"/>
                <a:cs typeface="Helvetica Neue"/>
                <a:sym typeface="Helvetica Neue"/>
              </a:rPr>
              <a:t> </a:t>
            </a:r>
            <a:r>
              <a:rPr lang="en-US" dirty="0" err="1">
                <a:latin typeface="Helvetica Neue"/>
                <a:ea typeface="Helvetica Neue"/>
                <a:cs typeface="Helvetica Neue"/>
                <a:sym typeface="Helvetica Neue"/>
              </a:rPr>
              <a:t>Schritten</a:t>
            </a:r>
            <a:r>
              <a:rPr lang="en-US" sz="2628" dirty="0"/>
              <a:t> in </a:t>
            </a:r>
            <a:r>
              <a:rPr lang="en-US" sz="2628" dirty="0" err="1"/>
              <a:t>Richtung</a:t>
            </a:r>
            <a:r>
              <a:rPr lang="en-US" sz="2628" dirty="0"/>
              <a:t> </a:t>
            </a:r>
            <a:r>
              <a:rPr lang="en-US" sz="2628" dirty="0" err="1"/>
              <a:t>einer</a:t>
            </a:r>
            <a:r>
              <a:rPr lang="en-US" sz="2628" dirty="0"/>
              <a:t> </a:t>
            </a:r>
            <a:r>
              <a:rPr lang="en-US" sz="2628" dirty="0" err="1"/>
              <a:t>Verbesserung</a:t>
            </a:r>
            <a:r>
              <a:rPr lang="en-US" sz="2628" dirty="0"/>
              <a:t> </a:t>
            </a:r>
            <a:r>
              <a:rPr lang="en-US" sz="2628" dirty="0" err="1"/>
              <a:t>aufschreiben</a:t>
            </a:r>
            <a:r>
              <a:rPr lang="en-US" sz="2628" dirty="0"/>
              <a:t>.</a:t>
            </a:r>
            <a:endParaRPr dirty="0"/>
          </a:p>
          <a:p>
            <a:pPr marL="278130" lvl="0" indent="-278130" algn="l" rtl="0">
              <a:lnSpc>
                <a:spcPct val="100000"/>
              </a:lnSpc>
              <a:spcBef>
                <a:spcPts val="500"/>
              </a:spcBef>
              <a:spcAft>
                <a:spcPts val="0"/>
              </a:spcAft>
              <a:buClr>
                <a:srgbClr val="000000"/>
              </a:buClr>
              <a:buSzPts val="1971"/>
              <a:buFont typeface="Helvetica Neue Light"/>
              <a:buChar char="•"/>
            </a:pPr>
            <a:r>
              <a:rPr lang="en-US" sz="2628" dirty="0"/>
              <a:t>Die </a:t>
            </a:r>
            <a:r>
              <a:rPr lang="en-US" sz="2628" dirty="0" err="1"/>
              <a:t>Liste</a:t>
            </a:r>
            <a:r>
              <a:rPr lang="en-US" sz="2628" dirty="0"/>
              <a:t> </a:t>
            </a:r>
            <a:r>
              <a:rPr lang="en-US" sz="2628" dirty="0" err="1"/>
              <a:t>sortieren</a:t>
            </a:r>
            <a:r>
              <a:rPr lang="en-US" sz="2628" dirty="0"/>
              <a:t>: </a:t>
            </a:r>
            <a:r>
              <a:rPr lang="en-US" sz="2628" dirty="0" err="1"/>
              <a:t>ganz</a:t>
            </a:r>
            <a:r>
              <a:rPr lang="en-US" sz="2628" dirty="0"/>
              <a:t> </a:t>
            </a:r>
            <a:r>
              <a:rPr lang="en-US" sz="2628" dirty="0" err="1"/>
              <a:t>oben</a:t>
            </a:r>
            <a:r>
              <a:rPr lang="en-US" sz="2628" dirty="0"/>
              <a:t> </a:t>
            </a:r>
            <a:r>
              <a:rPr lang="en-US" sz="2628" dirty="0" err="1"/>
              <a:t>stehen</a:t>
            </a:r>
            <a:r>
              <a:rPr lang="en-US" sz="2628" dirty="0"/>
              <a:t> die </a:t>
            </a:r>
            <a:r>
              <a:rPr lang="en-US" sz="2628" dirty="0" err="1"/>
              <a:t>Maßnahmen</a:t>
            </a:r>
            <a:r>
              <a:rPr lang="en-US" sz="2628" dirty="0"/>
              <a:t>, die am </a:t>
            </a:r>
            <a:r>
              <a:rPr lang="en-US" sz="2628" dirty="0" err="1"/>
              <a:t>einfachsten</a:t>
            </a:r>
            <a:r>
              <a:rPr lang="en-US" sz="2628" dirty="0"/>
              <a:t> </a:t>
            </a:r>
            <a:r>
              <a:rPr lang="en-US" sz="2628" dirty="0" err="1"/>
              <a:t>umzusetzen</a:t>
            </a:r>
            <a:r>
              <a:rPr lang="en-US" sz="2628" dirty="0"/>
              <a:t> </a:t>
            </a:r>
            <a:r>
              <a:rPr lang="en-US" sz="2628" dirty="0" err="1"/>
              <a:t>sind</a:t>
            </a:r>
            <a:endParaRPr dirty="0"/>
          </a:p>
          <a:p>
            <a:pPr marL="278130" lvl="0" indent="-278130" algn="l" rtl="0">
              <a:lnSpc>
                <a:spcPct val="100000"/>
              </a:lnSpc>
              <a:spcBef>
                <a:spcPts val="500"/>
              </a:spcBef>
              <a:spcAft>
                <a:spcPts val="0"/>
              </a:spcAft>
              <a:buClr>
                <a:srgbClr val="000000"/>
              </a:buClr>
              <a:buSzPts val="1971"/>
              <a:buFont typeface="Helvetica Neue Light"/>
              <a:buChar char="•"/>
            </a:pPr>
            <a:r>
              <a:rPr lang="en-US" sz="2628" dirty="0"/>
              <a:t>Step by Step: </a:t>
            </a:r>
            <a:r>
              <a:rPr lang="en-US" sz="2628" dirty="0" err="1"/>
              <a:t>eine</a:t>
            </a:r>
            <a:r>
              <a:rPr lang="en-US" sz="2628" dirty="0"/>
              <a:t> </a:t>
            </a:r>
            <a:r>
              <a:rPr lang="en-US" sz="2628" dirty="0" err="1"/>
              <a:t>Maßnahme</a:t>
            </a:r>
            <a:r>
              <a:rPr lang="en-US" sz="2628" dirty="0"/>
              <a:t> </a:t>
            </a:r>
            <a:r>
              <a:rPr lang="en-US" sz="2628" dirty="0" err="1"/>
              <a:t>umsetzen</a:t>
            </a:r>
            <a:r>
              <a:rPr lang="en-US" sz="2628" dirty="0"/>
              <a:t>, </a:t>
            </a:r>
            <a:r>
              <a:rPr lang="en-US" sz="2628" dirty="0" err="1"/>
              <a:t>wenn</a:t>
            </a:r>
            <a:r>
              <a:rPr lang="en-US" sz="2628" dirty="0"/>
              <a:t> </a:t>
            </a:r>
            <a:r>
              <a:rPr lang="en-US" sz="2628" dirty="0" err="1"/>
              <a:t>diese</a:t>
            </a:r>
            <a:r>
              <a:rPr lang="en-US" sz="2628" dirty="0"/>
              <a:t> </a:t>
            </a:r>
            <a:r>
              <a:rPr lang="en-US" sz="2628" dirty="0" err="1"/>
              <a:t>klappt</a:t>
            </a:r>
            <a:r>
              <a:rPr lang="en-US" sz="2628" dirty="0"/>
              <a:t>, </a:t>
            </a:r>
            <a:r>
              <a:rPr lang="en-US" sz="2628" dirty="0" err="1"/>
              <a:t>eine</a:t>
            </a:r>
            <a:r>
              <a:rPr lang="en-US" sz="2628" dirty="0"/>
              <a:t> </a:t>
            </a:r>
            <a:r>
              <a:rPr lang="en-US" sz="2628" dirty="0" err="1"/>
              <a:t>nächste</a:t>
            </a:r>
            <a:r>
              <a:rPr lang="en-US" sz="2628" dirty="0"/>
              <a:t> </a:t>
            </a:r>
            <a:r>
              <a:rPr lang="en-US" sz="2628" dirty="0" err="1"/>
              <a:t>dazu</a:t>
            </a:r>
            <a:r>
              <a:rPr lang="en-US" sz="2628" dirty="0"/>
              <a:t> </a:t>
            </a:r>
            <a:r>
              <a:rPr lang="en-US" sz="2628" dirty="0" err="1"/>
              <a:t>nehmen</a:t>
            </a:r>
            <a:r>
              <a:rPr lang="en-US" sz="2628" dirty="0"/>
              <a:t> </a:t>
            </a:r>
            <a:endParaRPr dirty="0"/>
          </a:p>
        </p:txBody>
      </p:sp>
      <p:sp>
        <p:nvSpPr>
          <p:cNvPr id="277" name="Google Shape;277;p12"/>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16</a:t>
            </a:fld>
            <a:endParaRPr/>
          </a:p>
        </p:txBody>
      </p:sp>
      <p:sp>
        <p:nvSpPr>
          <p:cNvPr id="278" name="Google Shape;278;p12"/>
          <p:cNvSpPr/>
          <p:nvPr/>
        </p:nvSpPr>
        <p:spPr>
          <a:xfrm>
            <a:off x="825500" y="2948655"/>
            <a:ext cx="3614862" cy="2105795"/>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Leistungsmängelansprechen und Konsequenzen aufzeigen</a:t>
            </a:r>
            <a:endParaRPr/>
          </a:p>
        </p:txBody>
      </p:sp>
      <p:sp>
        <p:nvSpPr>
          <p:cNvPr id="279" name="Google Shape;279;p12"/>
          <p:cNvSpPr/>
          <p:nvPr/>
        </p:nvSpPr>
        <p:spPr>
          <a:xfrm>
            <a:off x="825500" y="8122108"/>
            <a:ext cx="3614862" cy="16891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Perspektive des Chefs / der Chefin einnehmen</a:t>
            </a:r>
            <a:endParaRPr/>
          </a:p>
        </p:txBody>
      </p:sp>
      <p:sp>
        <p:nvSpPr>
          <p:cNvPr id="280" name="Google Shape;280;p12"/>
          <p:cNvSpPr/>
          <p:nvPr/>
        </p:nvSpPr>
        <p:spPr>
          <a:xfrm>
            <a:off x="825500" y="5834508"/>
            <a:ext cx="3614862" cy="16891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Beweisumkehr</a:t>
            </a:r>
            <a:endParaRPr/>
          </a:p>
        </p:txBody>
      </p:sp>
      <p:sp>
        <p:nvSpPr>
          <p:cNvPr id="281" name="Google Shape;281;p12"/>
          <p:cNvSpPr/>
          <p:nvPr/>
        </p:nvSpPr>
        <p:spPr>
          <a:xfrm>
            <a:off x="825500" y="10409708"/>
            <a:ext cx="3614862" cy="16891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In kleinen Schritten üben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285"/>
        <p:cNvGrpSpPr/>
        <p:nvPr/>
      </p:nvGrpSpPr>
      <p:grpSpPr>
        <a:xfrm>
          <a:off x="0" y="0"/>
          <a:ext cx="0" cy="0"/>
          <a:chOff x="0" y="0"/>
          <a:chExt cx="0" cy="0"/>
        </a:xfrm>
      </p:grpSpPr>
      <p:sp>
        <p:nvSpPr>
          <p:cNvPr id="286" name="Google Shape;286;p13"/>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000000"/>
              </a:buClr>
              <a:buSzPts val="10000"/>
              <a:buFont typeface="Helvetica Neue"/>
              <a:buNone/>
            </a:pPr>
            <a:r>
              <a:rPr lang="en-US" sz="10000" b="1">
                <a:solidFill>
                  <a:srgbClr val="000000"/>
                </a:solidFill>
                <a:latin typeface="Helvetica Neue"/>
                <a:ea typeface="Helvetica Neue"/>
                <a:cs typeface="Helvetica Neue"/>
                <a:sym typeface="Helvetica Neue"/>
              </a:rPr>
              <a:t>Leistungserwartungen mitarbeiterspezifisch formulieren</a:t>
            </a:r>
            <a:endParaRPr/>
          </a:p>
        </p:txBody>
      </p:sp>
      <p:sp>
        <p:nvSpPr>
          <p:cNvPr id="287" name="Google Shape;287;p13"/>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291"/>
        <p:cNvGrpSpPr/>
        <p:nvPr/>
      </p:nvGrpSpPr>
      <p:grpSpPr>
        <a:xfrm>
          <a:off x="0" y="0"/>
          <a:ext cx="0" cy="0"/>
          <a:chOff x="0" y="0"/>
          <a:chExt cx="0" cy="0"/>
        </a:xfrm>
      </p:grpSpPr>
      <p:sp>
        <p:nvSpPr>
          <p:cNvPr id="292" name="Google Shape;292;p14"/>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Überzogene Erwartungen einzelner Mitarbeitenden </a:t>
            </a:r>
            <a:endParaRPr/>
          </a:p>
        </p:txBody>
      </p:sp>
      <p:sp>
        <p:nvSpPr>
          <p:cNvPr id="293" name="Google Shape;293;p14"/>
          <p:cNvSpPr txBox="1">
            <a:spLocks noGrp="1"/>
          </p:cNvSpPr>
          <p:nvPr>
            <p:ph type="body" idx="1"/>
          </p:nvPr>
        </p:nvSpPr>
        <p:spPr>
          <a:xfrm>
            <a:off x="4620958" y="2794000"/>
            <a:ext cx="18937542" cy="8763000"/>
          </a:xfrm>
          <a:prstGeom prst="rect">
            <a:avLst/>
          </a:prstGeom>
          <a:noFill/>
          <a:ln>
            <a:noFill/>
          </a:ln>
        </p:spPr>
        <p:txBody>
          <a:bodyPr spcFirstLastPara="1" wrap="square" lIns="50800" tIns="50800" rIns="50800" bIns="50800" anchor="t" anchorCtr="0">
            <a:normAutofit/>
          </a:bodyPr>
          <a:lstStyle/>
          <a:p>
            <a:pPr marL="381000" lvl="0" indent="-381000" algn="l" rtl="0">
              <a:lnSpc>
                <a:spcPct val="100000"/>
              </a:lnSpc>
              <a:spcBef>
                <a:spcPts val="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Sehr gute Mitarbeitende haben oft eine verzerrte Erwartungshaltung an die Kolleginnen und Kollegen.</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Entsprechend oft sind sie enttäuscht von Leistungen der Kolleginnen und Kollegen</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 und diese fühlen sich umgekehrt überfordert.</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Herr Rebsamen bereitet jede Baustelle akribisch vor. Er ist schnell und genau gleichzeitig.</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Er regt sich </a:t>
            </a:r>
            <a:r>
              <a:rPr lang="en-US"/>
              <a:t>regelmäßig</a:t>
            </a:r>
            <a:r>
              <a:rPr lang="en-US" sz="3600" b="0" i="0" u="none" strike="noStrike" cap="none">
                <a:solidFill>
                  <a:srgbClr val="000000"/>
                </a:solidFill>
                <a:latin typeface="Helvetica Neue Light"/>
                <a:ea typeface="Helvetica Neue Light"/>
                <a:cs typeface="Helvetica Neue Light"/>
                <a:sym typeface="Helvetica Neue Light"/>
              </a:rPr>
              <a:t> über Kolleginnen und Kollegen auf, die nicht alles dabei haben, was sie für </a:t>
            </a:r>
            <a:r>
              <a:rPr lang="en-US"/>
              <a:t>den Tag</a:t>
            </a:r>
            <a:r>
              <a:rPr lang="en-US" sz="3600" b="0" i="0" u="none" strike="noStrike" cap="none">
                <a:solidFill>
                  <a:srgbClr val="000000"/>
                </a:solidFill>
                <a:latin typeface="Helvetica Neue Light"/>
                <a:ea typeface="Helvetica Neue Light"/>
                <a:cs typeface="Helvetica Neue Light"/>
                <a:sym typeface="Helvetica Neue Light"/>
              </a:rPr>
              <a:t> benötigen; die zu ungeplant an die Arbeit </a:t>
            </a:r>
            <a:r>
              <a:rPr lang="en-US"/>
              <a:t>herangehen</a:t>
            </a:r>
            <a:r>
              <a:rPr lang="en-US" sz="3600" b="0" i="0" u="none" strike="noStrike" cap="none">
                <a:solidFill>
                  <a:srgbClr val="000000"/>
                </a:solidFill>
                <a:latin typeface="Helvetica Neue Light"/>
                <a:ea typeface="Helvetica Neue Light"/>
                <a:cs typeface="Helvetica Neue Light"/>
                <a:sym typeface="Helvetica Neue Light"/>
              </a:rPr>
              <a:t>; die auf Unvorhergesehenes kopflos reagieren … usw.</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Es gibt viel unnötigen Ärger bei Herrn Rebsamen</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und viel Frustration beim Team, das den Eindruck hat, es Herrn Regsamen nie recht machen zu können.</a:t>
            </a:r>
            <a:endParaRPr/>
          </a:p>
        </p:txBody>
      </p:sp>
      <p:sp>
        <p:nvSpPr>
          <p:cNvPr id="294" name="Google Shape;294;p14"/>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18</a:t>
            </a:fld>
            <a:endParaRPr/>
          </a:p>
        </p:txBody>
      </p:sp>
      <p:sp>
        <p:nvSpPr>
          <p:cNvPr id="295" name="Google Shape;295;p14"/>
          <p:cNvSpPr/>
          <p:nvPr/>
        </p:nvSpPr>
        <p:spPr>
          <a:xfrm>
            <a:off x="825500" y="294865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Ausgangslage</a:t>
            </a:r>
            <a:endParaRPr/>
          </a:p>
        </p:txBody>
      </p:sp>
      <p:sp>
        <p:nvSpPr>
          <p:cNvPr id="296" name="Google Shape;296;p14"/>
          <p:cNvSpPr/>
          <p:nvPr/>
        </p:nvSpPr>
        <p:spPr>
          <a:xfrm>
            <a:off x="825500" y="6104323"/>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Beispiele</a:t>
            </a:r>
            <a:endParaRPr/>
          </a:p>
        </p:txBody>
      </p:sp>
      <p:sp>
        <p:nvSpPr>
          <p:cNvPr id="297" name="Google Shape;297;p14"/>
          <p:cNvSpPr/>
          <p:nvPr/>
        </p:nvSpPr>
        <p:spPr>
          <a:xfrm>
            <a:off x="825500" y="9814173"/>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Folgen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Shape 301"/>
        <p:cNvGrpSpPr/>
        <p:nvPr/>
      </p:nvGrpSpPr>
      <p:grpSpPr>
        <a:xfrm>
          <a:off x="0" y="0"/>
          <a:ext cx="0" cy="0"/>
          <a:chOff x="0" y="0"/>
          <a:chExt cx="0" cy="0"/>
        </a:xfrm>
      </p:grpSpPr>
      <p:sp>
        <p:nvSpPr>
          <p:cNvPr id="302" name="Google Shape;302;p15"/>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Leistungserwartungen mitarbeiterspezifisch formulieren</a:t>
            </a:r>
            <a:endParaRPr/>
          </a:p>
        </p:txBody>
      </p:sp>
      <p:sp>
        <p:nvSpPr>
          <p:cNvPr id="303" name="Google Shape;303;p15"/>
          <p:cNvSpPr txBox="1">
            <a:spLocks noGrp="1"/>
          </p:cNvSpPr>
          <p:nvPr>
            <p:ph type="body" idx="1"/>
          </p:nvPr>
        </p:nvSpPr>
        <p:spPr>
          <a:xfrm>
            <a:off x="6007357" y="2794000"/>
            <a:ext cx="17574004" cy="9459218"/>
          </a:xfrm>
          <a:prstGeom prst="rect">
            <a:avLst/>
          </a:prstGeom>
          <a:noFill/>
          <a:ln>
            <a:noFill/>
          </a:ln>
        </p:spPr>
        <p:txBody>
          <a:bodyPr spcFirstLastPara="1" wrap="square" lIns="50800" tIns="50800" rIns="50800" bIns="50800" anchor="t" anchorCtr="0">
            <a:normAutofit/>
          </a:bodyPr>
          <a:lstStyle/>
          <a:p>
            <a:pPr marL="320039" lvl="0" indent="-320039" algn="l" rtl="0">
              <a:lnSpc>
                <a:spcPct val="100000"/>
              </a:lnSpc>
              <a:spcBef>
                <a:spcPts val="0"/>
              </a:spcBef>
              <a:spcAft>
                <a:spcPts val="0"/>
              </a:spcAft>
              <a:buClr>
                <a:srgbClr val="000000"/>
              </a:buClr>
              <a:buSzPts val="2268"/>
              <a:buFont typeface="Helvetica Neue Light"/>
              <a:buChar char="•"/>
            </a:pPr>
            <a:r>
              <a:rPr lang="en-US" sz="3024"/>
              <a:t>Zu Herrn Rebsamen: „Sie sind ein super Mitarbeiter! Ich schätze Ihre Leistung außerordentlich.</a:t>
            </a:r>
            <a:endParaRPr/>
          </a:p>
          <a:p>
            <a:pPr marL="320039" lvl="0" indent="-320039" algn="l" rtl="0">
              <a:lnSpc>
                <a:spcPct val="100000"/>
              </a:lnSpc>
              <a:spcBef>
                <a:spcPts val="600"/>
              </a:spcBef>
              <a:spcAft>
                <a:spcPts val="0"/>
              </a:spcAft>
              <a:buClr>
                <a:srgbClr val="000000"/>
              </a:buClr>
              <a:buSzPts val="2268"/>
              <a:buFont typeface="Helvetica Neue Light"/>
              <a:buChar char="•"/>
            </a:pPr>
            <a:r>
              <a:rPr lang="en-US" sz="3024"/>
              <a:t>Ich habe aber den Eindruck, dass Sie sich zu wenig bewusst sind, dass Ihre Leistungen tatsächlich außerordentlich sind. </a:t>
            </a:r>
            <a:endParaRPr/>
          </a:p>
          <a:p>
            <a:pPr marL="320039" lvl="0" indent="-320039" algn="l" rtl="0">
              <a:lnSpc>
                <a:spcPct val="100000"/>
              </a:lnSpc>
              <a:spcBef>
                <a:spcPts val="600"/>
              </a:spcBef>
              <a:spcAft>
                <a:spcPts val="0"/>
              </a:spcAft>
              <a:buClr>
                <a:srgbClr val="000000"/>
              </a:buClr>
              <a:buSzPts val="2268"/>
              <a:buFont typeface="Helvetica Neue Light"/>
              <a:buChar char="•"/>
            </a:pPr>
            <a:r>
              <a:rPr lang="en-US" sz="3024"/>
              <a:t>Ich sehe regelmäßig, dass Sie frustriert sind, wenn andere weniger mitdenken oder langsamer sind als Sie.</a:t>
            </a:r>
            <a:endParaRPr/>
          </a:p>
          <a:p>
            <a:pPr marL="320039" lvl="0" indent="-320039" algn="l" rtl="0">
              <a:lnSpc>
                <a:spcPct val="100000"/>
              </a:lnSpc>
              <a:spcBef>
                <a:spcPts val="600"/>
              </a:spcBef>
              <a:spcAft>
                <a:spcPts val="0"/>
              </a:spcAft>
              <a:buClr>
                <a:srgbClr val="000000"/>
              </a:buClr>
              <a:buSzPts val="2268"/>
              <a:buFont typeface="Helvetica Neue Light"/>
              <a:buChar char="•"/>
            </a:pPr>
            <a:r>
              <a:rPr lang="en-US" sz="3024"/>
              <a:t>Sind Sie sich bewusst, dass sie deutlich mehr können als die meisten ihrer Kolleginnen und Kollegen?</a:t>
            </a:r>
            <a:endParaRPr/>
          </a:p>
          <a:p>
            <a:pPr marL="320039" lvl="0" indent="-176020" algn="l" rtl="0">
              <a:lnSpc>
                <a:spcPct val="100000"/>
              </a:lnSpc>
              <a:spcBef>
                <a:spcPts val="600"/>
              </a:spcBef>
              <a:spcAft>
                <a:spcPts val="0"/>
              </a:spcAft>
              <a:buClr>
                <a:srgbClr val="000000"/>
              </a:buClr>
              <a:buSzPts val="2268"/>
              <a:buFont typeface="Helvetica Neue Light"/>
              <a:buNone/>
            </a:pPr>
            <a:endParaRPr sz="3024"/>
          </a:p>
          <a:p>
            <a:pPr marL="0" lvl="0" indent="0" algn="l" rtl="0">
              <a:lnSpc>
                <a:spcPct val="100000"/>
              </a:lnSpc>
              <a:spcBef>
                <a:spcPts val="600"/>
              </a:spcBef>
              <a:spcAft>
                <a:spcPts val="0"/>
              </a:spcAft>
              <a:buClr>
                <a:srgbClr val="000000"/>
              </a:buClr>
              <a:buSzPts val="3024"/>
              <a:buFont typeface="Helvetica Neue Light"/>
              <a:buNone/>
            </a:pPr>
            <a:r>
              <a:rPr lang="en-US" sz="3024"/>
              <a:t>Ansprechen möglicher Gründe (einer oder mehrere der Nachfolgenden)</a:t>
            </a:r>
            <a:endParaRPr/>
          </a:p>
          <a:p>
            <a:pPr marL="320039" lvl="0" indent="-320039" algn="l" rtl="0">
              <a:lnSpc>
                <a:spcPct val="100000"/>
              </a:lnSpc>
              <a:spcBef>
                <a:spcPts val="600"/>
              </a:spcBef>
              <a:spcAft>
                <a:spcPts val="0"/>
              </a:spcAft>
              <a:buClr>
                <a:srgbClr val="000000"/>
              </a:buClr>
              <a:buSzPts val="2268"/>
              <a:buFont typeface="Helvetica Neue Light"/>
              <a:buChar char="•"/>
            </a:pPr>
            <a:r>
              <a:rPr lang="en-US" sz="3024"/>
              <a:t>„Sie sind deutlich länger dabei als die meisten Kolleg(innen).“</a:t>
            </a:r>
            <a:endParaRPr/>
          </a:p>
          <a:p>
            <a:pPr marL="320039" lvl="0" indent="-320039" algn="l" rtl="0">
              <a:lnSpc>
                <a:spcPct val="100000"/>
              </a:lnSpc>
              <a:spcBef>
                <a:spcPts val="600"/>
              </a:spcBef>
              <a:spcAft>
                <a:spcPts val="0"/>
              </a:spcAft>
              <a:buClr>
                <a:srgbClr val="000000"/>
              </a:buClr>
              <a:buSzPts val="2268"/>
              <a:buFont typeface="Helvetica Neue Light"/>
              <a:buChar char="•"/>
            </a:pPr>
            <a:r>
              <a:rPr lang="en-US" sz="3024"/>
              <a:t>„Sie verfügen über eine sehr viel bessere Ausbildung …“</a:t>
            </a:r>
            <a:endParaRPr/>
          </a:p>
          <a:p>
            <a:pPr marL="320039" lvl="0" indent="-320039" algn="l" rtl="0">
              <a:lnSpc>
                <a:spcPct val="100000"/>
              </a:lnSpc>
              <a:spcBef>
                <a:spcPts val="600"/>
              </a:spcBef>
              <a:spcAft>
                <a:spcPts val="0"/>
              </a:spcAft>
              <a:buClr>
                <a:srgbClr val="000000"/>
              </a:buClr>
              <a:buSzPts val="2268"/>
              <a:buFont typeface="Helvetica Neue Light"/>
              <a:buChar char="•"/>
            </a:pPr>
            <a:r>
              <a:rPr lang="en-US" sz="3024"/>
              <a:t>„Nicht jeder Mensch ist mit Planungstalent gesegnet. Es gibt Mitarbeitende, die sind sehr geschickt in der Umsetzung, aber mit Planung tun sich viele schwer. Damit müssen wir umgehen lernen.“</a:t>
            </a:r>
            <a:endParaRPr/>
          </a:p>
          <a:p>
            <a:pPr marL="320039" lvl="0" indent="-320039" algn="l" rtl="0">
              <a:lnSpc>
                <a:spcPct val="100000"/>
              </a:lnSpc>
              <a:spcBef>
                <a:spcPts val="600"/>
              </a:spcBef>
              <a:spcAft>
                <a:spcPts val="0"/>
              </a:spcAft>
              <a:buClr>
                <a:srgbClr val="000000"/>
              </a:buClr>
              <a:buSzPts val="2268"/>
              <a:buFont typeface="Helvetica Neue Light"/>
              <a:buChar char="•"/>
            </a:pPr>
            <a:r>
              <a:rPr lang="en-US" sz="3024"/>
              <a:t>„Dieser Mitarbeitende ist zwar schon lange dabei, hat aber noch nie gelernt, wie man nicht nur die Malerarbeiten, sondern auch den Vorgehensprozess in den Blick nimmt“</a:t>
            </a:r>
            <a:endParaRPr/>
          </a:p>
          <a:p>
            <a:pPr marL="320039" lvl="0" indent="-176020" algn="l" rtl="0">
              <a:lnSpc>
                <a:spcPct val="100000"/>
              </a:lnSpc>
              <a:spcBef>
                <a:spcPts val="600"/>
              </a:spcBef>
              <a:spcAft>
                <a:spcPts val="0"/>
              </a:spcAft>
              <a:buClr>
                <a:srgbClr val="000000"/>
              </a:buClr>
              <a:buSzPts val="2268"/>
              <a:buFont typeface="Helvetica Neue Light"/>
              <a:buNone/>
            </a:pPr>
            <a:endParaRPr sz="3024"/>
          </a:p>
          <a:p>
            <a:pPr marL="320039" lvl="0" indent="-320039" algn="l" rtl="0">
              <a:lnSpc>
                <a:spcPct val="100000"/>
              </a:lnSpc>
              <a:spcBef>
                <a:spcPts val="600"/>
              </a:spcBef>
              <a:spcAft>
                <a:spcPts val="0"/>
              </a:spcAft>
              <a:buClr>
                <a:srgbClr val="000000"/>
              </a:buClr>
              <a:buSzPts val="2268"/>
              <a:buFont typeface="Helvetica Neue Light"/>
              <a:buChar char="•"/>
            </a:pPr>
            <a:r>
              <a:rPr lang="en-US" sz="3024"/>
              <a:t>„Haben Sie Verständnis dafür, dass nicht alle so viel können wie Sie?“ </a:t>
            </a:r>
            <a:endParaRPr/>
          </a:p>
        </p:txBody>
      </p:sp>
      <p:sp>
        <p:nvSpPr>
          <p:cNvPr id="304" name="Google Shape;304;p15"/>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19</a:t>
            </a:fld>
            <a:endParaRPr/>
          </a:p>
        </p:txBody>
      </p:sp>
      <p:sp>
        <p:nvSpPr>
          <p:cNvPr id="305" name="Google Shape;305;p15"/>
          <p:cNvSpPr/>
          <p:nvPr/>
        </p:nvSpPr>
        <p:spPr>
          <a:xfrm>
            <a:off x="825500" y="2793999"/>
            <a:ext cx="3614862" cy="16891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Unterschiedliche Fähigkeiten ansprechen</a:t>
            </a:r>
            <a:endParaRPr/>
          </a:p>
        </p:txBody>
      </p:sp>
      <p:sp>
        <p:nvSpPr>
          <p:cNvPr id="306" name="Google Shape;306;p15"/>
          <p:cNvSpPr/>
          <p:nvPr/>
        </p:nvSpPr>
        <p:spPr>
          <a:xfrm>
            <a:off x="825499" y="10564117"/>
            <a:ext cx="3614863" cy="16891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Für Verständnis werben</a:t>
            </a:r>
            <a:endParaRPr/>
          </a:p>
        </p:txBody>
      </p:sp>
      <p:sp>
        <p:nvSpPr>
          <p:cNvPr id="307" name="Google Shape;307;p15"/>
          <p:cNvSpPr/>
          <p:nvPr/>
        </p:nvSpPr>
        <p:spPr>
          <a:xfrm>
            <a:off x="825500" y="6902449"/>
            <a:ext cx="3614862" cy="16891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Gründe für Unterschiede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6"/>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000000"/>
              </a:buClr>
              <a:buSzPts val="10000"/>
              <a:buFont typeface="Helvetica Neue"/>
              <a:buNone/>
            </a:pPr>
            <a:r>
              <a:rPr lang="en-US" sz="10000" b="1">
                <a:solidFill>
                  <a:srgbClr val="000000"/>
                </a:solidFill>
                <a:latin typeface="Helvetica Neue"/>
                <a:ea typeface="Helvetica Neue"/>
                <a:cs typeface="Helvetica Neue"/>
                <a:sym typeface="Helvetica Neue"/>
              </a:rPr>
              <a:t>Sich nicht manipulieren lassen und für Gerechtigkeit sorgen</a:t>
            </a:r>
            <a:endParaRPr/>
          </a:p>
        </p:txBody>
      </p:sp>
      <p:sp>
        <p:nvSpPr>
          <p:cNvPr id="313" name="Google Shape;313;p16"/>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7"/>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marR="0" lvl="0" indent="0" algn="l" rtl="0">
              <a:lnSpc>
                <a:spcPct val="100000"/>
              </a:lnSpc>
              <a:spcBef>
                <a:spcPts val="0"/>
              </a:spcBef>
              <a:spcAft>
                <a:spcPts val="0"/>
              </a:spcAft>
              <a:buClr>
                <a:srgbClr val="929292"/>
              </a:buClr>
              <a:buSzPts val="4200"/>
              <a:buFont typeface="Helvetica Neue Light"/>
              <a:buNone/>
            </a:pPr>
            <a:r>
              <a:rPr lang="en-US" sz="4200"/>
              <a:t>Mitarbeitende versuchen über Manipulation Vorteile für sich zu ergattern</a:t>
            </a:r>
            <a:endParaRPr/>
          </a:p>
        </p:txBody>
      </p:sp>
      <p:sp>
        <p:nvSpPr>
          <p:cNvPr id="319" name="Google Shape;319;p17"/>
          <p:cNvSpPr txBox="1">
            <a:spLocks noGrp="1"/>
          </p:cNvSpPr>
          <p:nvPr>
            <p:ph type="body" idx="1"/>
          </p:nvPr>
        </p:nvSpPr>
        <p:spPr>
          <a:xfrm>
            <a:off x="4620958" y="2794000"/>
            <a:ext cx="18937542" cy="8763000"/>
          </a:xfrm>
          <a:prstGeom prst="rect">
            <a:avLst/>
          </a:prstGeom>
          <a:noFill/>
          <a:ln>
            <a:noFill/>
          </a:ln>
        </p:spPr>
        <p:txBody>
          <a:bodyPr spcFirstLastPara="1" wrap="square" lIns="50800" tIns="50800" rIns="50800" bIns="50800" anchor="t" anchorCtr="0">
            <a:normAutofit/>
          </a:bodyPr>
          <a:lstStyle/>
          <a:p>
            <a:pPr marL="308609" lvl="0" indent="-308609" algn="l" rtl="0">
              <a:lnSpc>
                <a:spcPct val="100000"/>
              </a:lnSpc>
              <a:spcBef>
                <a:spcPts val="0"/>
              </a:spcBef>
              <a:spcAft>
                <a:spcPts val="0"/>
              </a:spcAft>
              <a:buClr>
                <a:srgbClr val="000000"/>
              </a:buClr>
              <a:buSzPts val="2187"/>
              <a:buFont typeface="Helvetica Neue Light"/>
              <a:buChar char="•"/>
            </a:pPr>
            <a:r>
              <a:rPr lang="en-US" sz="2916"/>
              <a:t>Es gibt Mitarbeitende, die achten sehr auf den eigenen Vorteil.</a:t>
            </a:r>
            <a:endParaRPr/>
          </a:p>
          <a:p>
            <a:pPr marL="308609" lvl="0" indent="-308609" algn="l" rtl="0">
              <a:lnSpc>
                <a:spcPct val="100000"/>
              </a:lnSpc>
              <a:spcBef>
                <a:spcPts val="600"/>
              </a:spcBef>
              <a:spcAft>
                <a:spcPts val="0"/>
              </a:spcAft>
              <a:buClr>
                <a:srgbClr val="000000"/>
              </a:buClr>
              <a:buSzPts val="2187"/>
              <a:buFont typeface="Helvetica Neue Light"/>
              <a:buChar char="•"/>
            </a:pPr>
            <a:r>
              <a:rPr lang="en-US" sz="2916"/>
              <a:t>Andere erwarten, dass der Chef/die Chefin gerecht ist.</a:t>
            </a:r>
            <a:endParaRPr/>
          </a:p>
          <a:p>
            <a:pPr marL="308609" lvl="0" indent="-308609" algn="l" rtl="0">
              <a:lnSpc>
                <a:spcPct val="100000"/>
              </a:lnSpc>
              <a:spcBef>
                <a:spcPts val="600"/>
              </a:spcBef>
              <a:spcAft>
                <a:spcPts val="0"/>
              </a:spcAft>
              <a:buClr>
                <a:srgbClr val="000000"/>
              </a:buClr>
              <a:buSzPts val="2187"/>
              <a:buFont typeface="Helvetica Neue Light"/>
              <a:buChar char="•"/>
            </a:pPr>
            <a:r>
              <a:rPr lang="en-US" sz="2916"/>
              <a:t>Als Chef(in) lässt man sich zu oft von den „Selbstorientierten“ manipulieren. </a:t>
            </a:r>
            <a:endParaRPr/>
          </a:p>
          <a:p>
            <a:pPr marL="308609" lvl="0" indent="-169734" algn="l" rtl="0">
              <a:lnSpc>
                <a:spcPct val="100000"/>
              </a:lnSpc>
              <a:spcBef>
                <a:spcPts val="600"/>
              </a:spcBef>
              <a:spcAft>
                <a:spcPts val="0"/>
              </a:spcAft>
              <a:buClr>
                <a:srgbClr val="000000"/>
              </a:buClr>
              <a:buSzPts val="2187"/>
              <a:buFont typeface="Helvetica Neue Light"/>
              <a:buNone/>
            </a:pPr>
            <a:endParaRPr sz="2916"/>
          </a:p>
          <a:p>
            <a:pPr marL="308609" lvl="0" indent="-308609" algn="l" rtl="0">
              <a:lnSpc>
                <a:spcPct val="100000"/>
              </a:lnSpc>
              <a:spcBef>
                <a:spcPts val="600"/>
              </a:spcBef>
              <a:spcAft>
                <a:spcPts val="0"/>
              </a:spcAft>
              <a:buClr>
                <a:srgbClr val="000000"/>
              </a:buClr>
              <a:buSzPts val="2187"/>
              <a:buFont typeface="Helvetica Neue Light"/>
              <a:buChar char="•"/>
            </a:pPr>
            <a:r>
              <a:rPr lang="en-US" sz="2916"/>
              <a:t>Frau Jäger will mehr Lohn. Sie ist sehr fordern und macht Andeutungen, dass sie gehen wird, wenn sie nicht bekommt, was sie will.</a:t>
            </a:r>
            <a:endParaRPr/>
          </a:p>
          <a:p>
            <a:pPr marL="308609" lvl="0" indent="-308609" algn="l" rtl="0">
              <a:lnSpc>
                <a:spcPct val="100000"/>
              </a:lnSpc>
              <a:spcBef>
                <a:spcPts val="600"/>
              </a:spcBef>
              <a:spcAft>
                <a:spcPts val="0"/>
              </a:spcAft>
              <a:buClr>
                <a:srgbClr val="000000"/>
              </a:buClr>
              <a:buSzPts val="2187"/>
              <a:buFont typeface="Helvetica Neue Light"/>
              <a:buChar char="•"/>
            </a:pPr>
            <a:r>
              <a:rPr lang="en-US" sz="2916"/>
              <a:t>Herr Ruppert streicht seinem Chef regelmäßig Honig um den Mund. Wenn er für sich kleine Extras möchte (z. B. am Freitagnachmittag frei), dann äußert er diesen Wunsch so ganz nebenbei, extrem freundlich, überhaupt nicht fordernd und er bekommt sehr oft, was er will.</a:t>
            </a:r>
            <a:endParaRPr/>
          </a:p>
          <a:p>
            <a:pPr marL="308609" lvl="0" indent="-308609" algn="l" rtl="0">
              <a:lnSpc>
                <a:spcPct val="100000"/>
              </a:lnSpc>
              <a:spcBef>
                <a:spcPts val="600"/>
              </a:spcBef>
              <a:spcAft>
                <a:spcPts val="0"/>
              </a:spcAft>
              <a:buClr>
                <a:srgbClr val="000000"/>
              </a:buClr>
              <a:buSzPts val="2187"/>
              <a:buFont typeface="Helvetica Neue Light"/>
              <a:buChar char="•"/>
            </a:pPr>
            <a:r>
              <a:rPr lang="en-US" sz="2916"/>
              <a:t>Frau Bartolini ist leistungsschwach, aber gleichzeitig extrem freundlich. Sie ist so freundlich, dass ihr Chef ihre Leistungsschwäche nicht ansprechen mag.</a:t>
            </a:r>
            <a:endParaRPr/>
          </a:p>
          <a:p>
            <a:pPr marL="308609" lvl="0" indent="-308609" algn="l" rtl="0">
              <a:lnSpc>
                <a:spcPct val="100000"/>
              </a:lnSpc>
              <a:spcBef>
                <a:spcPts val="600"/>
              </a:spcBef>
              <a:spcAft>
                <a:spcPts val="0"/>
              </a:spcAft>
              <a:buClr>
                <a:srgbClr val="000000"/>
              </a:buClr>
              <a:buSzPts val="2187"/>
              <a:buFont typeface="Helvetica Neue Light"/>
              <a:buChar char="•"/>
            </a:pPr>
            <a:r>
              <a:rPr lang="en-US" sz="2916"/>
              <a:t>Herr Beerli jammert. Sein Lohn reicht hinten und vorne nicht. Und dann ist da auch noch das Dach seines Hauses, dass dringend saniert werden müsste und seine Frau benötigt eine teure Zahnsanierung und …</a:t>
            </a:r>
            <a:endParaRPr/>
          </a:p>
          <a:p>
            <a:pPr marL="308609" lvl="0" indent="-169734" algn="l" rtl="0">
              <a:lnSpc>
                <a:spcPct val="100000"/>
              </a:lnSpc>
              <a:spcBef>
                <a:spcPts val="600"/>
              </a:spcBef>
              <a:spcAft>
                <a:spcPts val="0"/>
              </a:spcAft>
              <a:buClr>
                <a:srgbClr val="000000"/>
              </a:buClr>
              <a:buSzPts val="2187"/>
              <a:buFont typeface="Helvetica Neue Light"/>
              <a:buNone/>
            </a:pPr>
            <a:endParaRPr sz="2916"/>
          </a:p>
          <a:p>
            <a:pPr marL="308609" lvl="0" indent="-308609" algn="l" rtl="0">
              <a:lnSpc>
                <a:spcPct val="100000"/>
              </a:lnSpc>
              <a:spcBef>
                <a:spcPts val="600"/>
              </a:spcBef>
              <a:spcAft>
                <a:spcPts val="0"/>
              </a:spcAft>
              <a:buClr>
                <a:srgbClr val="000000"/>
              </a:buClr>
              <a:buSzPts val="2187"/>
              <a:buFont typeface="Helvetica Neue Light"/>
              <a:buChar char="•"/>
            </a:pPr>
            <a:r>
              <a:rPr lang="en-US" sz="2916"/>
              <a:t>Die vorgesetzte Person gibt nach - obschon sie das eigentlich gar nicht möchte</a:t>
            </a:r>
            <a:endParaRPr/>
          </a:p>
          <a:p>
            <a:pPr marL="308609" lvl="0" indent="-308609" algn="l" rtl="0">
              <a:lnSpc>
                <a:spcPct val="100000"/>
              </a:lnSpc>
              <a:spcBef>
                <a:spcPts val="600"/>
              </a:spcBef>
              <a:spcAft>
                <a:spcPts val="0"/>
              </a:spcAft>
              <a:buClr>
                <a:srgbClr val="000000"/>
              </a:buClr>
              <a:buSzPts val="2187"/>
              <a:buFont typeface="Helvetica Neue Light"/>
              <a:buChar char="•"/>
            </a:pPr>
            <a:r>
              <a:rPr lang="en-US" sz="2916"/>
              <a:t>Die, die manipulieren, merken sich diese „Türe“, sie werden sie wieder benutzen!</a:t>
            </a:r>
            <a:endParaRPr/>
          </a:p>
          <a:p>
            <a:pPr marL="308609" lvl="0" indent="-308609" algn="l" rtl="0">
              <a:lnSpc>
                <a:spcPct val="100000"/>
              </a:lnSpc>
              <a:spcBef>
                <a:spcPts val="600"/>
              </a:spcBef>
              <a:spcAft>
                <a:spcPts val="0"/>
              </a:spcAft>
              <a:buClr>
                <a:srgbClr val="000000"/>
              </a:buClr>
              <a:buSzPts val="2187"/>
              <a:buFont typeface="Helvetica Neue Light"/>
              <a:buChar char="•"/>
            </a:pPr>
            <a:r>
              <a:rPr lang="en-US" sz="2916"/>
              <a:t>Die, die nicht fordernd sind, fühlen sich ungerecht behandelt.</a:t>
            </a:r>
            <a:endParaRPr/>
          </a:p>
        </p:txBody>
      </p:sp>
      <p:sp>
        <p:nvSpPr>
          <p:cNvPr id="320" name="Google Shape;320;p17"/>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21</a:t>
            </a:fld>
            <a:endParaRPr/>
          </a:p>
        </p:txBody>
      </p:sp>
      <p:sp>
        <p:nvSpPr>
          <p:cNvPr id="321" name="Google Shape;321;p17"/>
          <p:cNvSpPr/>
          <p:nvPr/>
        </p:nvSpPr>
        <p:spPr>
          <a:xfrm>
            <a:off x="825500" y="294865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Ausgangslage</a:t>
            </a:r>
            <a:endParaRPr/>
          </a:p>
        </p:txBody>
      </p:sp>
      <p:sp>
        <p:nvSpPr>
          <p:cNvPr id="322" name="Google Shape;322;p17"/>
          <p:cNvSpPr/>
          <p:nvPr/>
        </p:nvSpPr>
        <p:spPr>
          <a:xfrm>
            <a:off x="825500" y="5042034"/>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Beispiele</a:t>
            </a:r>
            <a:endParaRPr/>
          </a:p>
        </p:txBody>
      </p:sp>
      <p:sp>
        <p:nvSpPr>
          <p:cNvPr id="323" name="Google Shape;323;p17"/>
          <p:cNvSpPr/>
          <p:nvPr/>
        </p:nvSpPr>
        <p:spPr>
          <a:xfrm>
            <a:off x="825500" y="986572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Folgen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8"/>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Sich nicht manipulieren lassen</a:t>
            </a:r>
            <a:endParaRPr/>
          </a:p>
        </p:txBody>
      </p:sp>
      <p:sp>
        <p:nvSpPr>
          <p:cNvPr id="329" name="Google Shape;329;p18"/>
          <p:cNvSpPr txBox="1">
            <a:spLocks noGrp="1"/>
          </p:cNvSpPr>
          <p:nvPr>
            <p:ph type="body" idx="1"/>
          </p:nvPr>
        </p:nvSpPr>
        <p:spPr>
          <a:xfrm>
            <a:off x="5984496" y="2794000"/>
            <a:ext cx="17574004" cy="9459218"/>
          </a:xfrm>
          <a:prstGeom prst="rect">
            <a:avLst/>
          </a:prstGeom>
          <a:noFill/>
          <a:ln>
            <a:noFill/>
          </a:ln>
        </p:spPr>
        <p:txBody>
          <a:bodyPr spcFirstLastPara="1" wrap="square" lIns="50800" tIns="50800" rIns="50800" bIns="50800" anchor="t" anchorCtr="0">
            <a:normAutofit/>
          </a:bodyPr>
          <a:lstStyle/>
          <a:p>
            <a:pPr marL="381000" lvl="0" indent="-381000" algn="l" rtl="0">
              <a:lnSpc>
                <a:spcPct val="100000"/>
              </a:lnSpc>
              <a:spcBef>
                <a:spcPts val="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Wenn man das Nein nicht sofort schafft - sich eine Bedenkzeit nehmen:</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„Ich werde mir das überlegen. Wir können morgen nochmals darüber sprechen.“</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„Ich kann gut nachvollziehen, dass du gerne … hättest.“</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„Ich würde dir das ja auch gerne geben, aber es wäre im Vergleich mit den anderen Mitarbeitenden nicht gerecht.“</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„Gerechtigkeit ist sehr wichtig.“</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„Weil ich gerecht sein möchte, lehne ich deinen Wunsch ab.“</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„Ich kann verstehen, dass dich das frustriert“ </a:t>
            </a:r>
            <a:endParaRPr/>
          </a:p>
        </p:txBody>
      </p:sp>
      <p:sp>
        <p:nvSpPr>
          <p:cNvPr id="330" name="Google Shape;330;p18"/>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22</a:t>
            </a:fld>
            <a:endParaRPr/>
          </a:p>
        </p:txBody>
      </p:sp>
      <p:sp>
        <p:nvSpPr>
          <p:cNvPr id="331" name="Google Shape;331;p18"/>
          <p:cNvSpPr/>
          <p:nvPr/>
        </p:nvSpPr>
        <p:spPr>
          <a:xfrm>
            <a:off x="825500" y="2948655"/>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Bedenkzeit</a:t>
            </a:r>
            <a:endParaRPr/>
          </a:p>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einfordern</a:t>
            </a:r>
            <a:endParaRPr/>
          </a:p>
        </p:txBody>
      </p:sp>
      <p:sp>
        <p:nvSpPr>
          <p:cNvPr id="332" name="Google Shape;332;p18"/>
          <p:cNvSpPr/>
          <p:nvPr/>
        </p:nvSpPr>
        <p:spPr>
          <a:xfrm>
            <a:off x="825500" y="6858000"/>
            <a:ext cx="3614862" cy="1270000"/>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 was ist mir wichtig</a:t>
            </a:r>
            <a:endParaRPr/>
          </a:p>
        </p:txBody>
      </p:sp>
      <p:sp>
        <p:nvSpPr>
          <p:cNvPr id="333" name="Google Shape;333;p18"/>
          <p:cNvSpPr/>
          <p:nvPr/>
        </p:nvSpPr>
        <p:spPr>
          <a:xfrm>
            <a:off x="825500" y="4903327"/>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Verständnis</a:t>
            </a:r>
            <a:endParaRPr/>
          </a:p>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zeigen …</a:t>
            </a:r>
            <a:endParaRPr/>
          </a:p>
        </p:txBody>
      </p:sp>
      <p:sp>
        <p:nvSpPr>
          <p:cNvPr id="334" name="Google Shape;334;p18"/>
          <p:cNvSpPr/>
          <p:nvPr/>
        </p:nvSpPr>
        <p:spPr>
          <a:xfrm>
            <a:off x="825500" y="9047071"/>
            <a:ext cx="3614862" cy="1864463"/>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Klares Nein, Verständnis für den Frust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338"/>
        <p:cNvGrpSpPr/>
        <p:nvPr/>
      </p:nvGrpSpPr>
      <p:grpSpPr>
        <a:xfrm>
          <a:off x="0" y="0"/>
          <a:ext cx="0" cy="0"/>
          <a:chOff x="0" y="0"/>
          <a:chExt cx="0" cy="0"/>
        </a:xfrm>
      </p:grpSpPr>
      <p:sp>
        <p:nvSpPr>
          <p:cNvPr id="339" name="Google Shape;339;p19"/>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000000"/>
              </a:buClr>
              <a:buSzPts val="10000"/>
              <a:buFont typeface="Helvetica Neue"/>
              <a:buNone/>
            </a:pPr>
            <a:r>
              <a:rPr lang="en-US" sz="10000" b="1">
                <a:solidFill>
                  <a:srgbClr val="000000"/>
                </a:solidFill>
                <a:latin typeface="Helvetica Neue"/>
                <a:ea typeface="Helvetica Neue"/>
                <a:cs typeface="Helvetica Neue"/>
                <a:sym typeface="Helvetica Neue"/>
              </a:rPr>
              <a:t>Gemeinheiten unterbinden</a:t>
            </a:r>
            <a:endParaRPr/>
          </a:p>
        </p:txBody>
      </p:sp>
      <p:sp>
        <p:nvSpPr>
          <p:cNvPr id="340" name="Google Shape;340;p19"/>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344"/>
        <p:cNvGrpSpPr/>
        <p:nvPr/>
      </p:nvGrpSpPr>
      <p:grpSpPr>
        <a:xfrm>
          <a:off x="0" y="0"/>
          <a:ext cx="0" cy="0"/>
          <a:chOff x="0" y="0"/>
          <a:chExt cx="0" cy="0"/>
        </a:xfrm>
      </p:grpSpPr>
      <p:sp>
        <p:nvSpPr>
          <p:cNvPr id="345" name="Google Shape;345;p20"/>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marR="0" lvl="0" indent="0" algn="l" rtl="0">
              <a:lnSpc>
                <a:spcPct val="100000"/>
              </a:lnSpc>
              <a:spcBef>
                <a:spcPts val="0"/>
              </a:spcBef>
              <a:spcAft>
                <a:spcPts val="0"/>
              </a:spcAft>
              <a:buClr>
                <a:srgbClr val="929292"/>
              </a:buClr>
              <a:buSzPts val="3800"/>
              <a:buFont typeface="Helvetica Neue Light"/>
              <a:buNone/>
            </a:pPr>
            <a:r>
              <a:rPr lang="en-US" sz="3800"/>
              <a:t>Manche Mitarbeitende die fühlen sich stark, wenn sie andere gemein behandeln</a:t>
            </a:r>
            <a:endParaRPr/>
          </a:p>
        </p:txBody>
      </p:sp>
      <p:sp>
        <p:nvSpPr>
          <p:cNvPr id="346" name="Google Shape;346;p20"/>
          <p:cNvSpPr txBox="1">
            <a:spLocks noGrp="1"/>
          </p:cNvSpPr>
          <p:nvPr>
            <p:ph type="body" idx="1"/>
          </p:nvPr>
        </p:nvSpPr>
        <p:spPr>
          <a:xfrm>
            <a:off x="4620958" y="2794000"/>
            <a:ext cx="18937542" cy="8763000"/>
          </a:xfrm>
          <a:prstGeom prst="rect">
            <a:avLst/>
          </a:prstGeom>
          <a:noFill/>
          <a:ln>
            <a:noFill/>
          </a:ln>
        </p:spPr>
        <p:txBody>
          <a:bodyPr spcFirstLastPara="1" wrap="square" lIns="50800" tIns="50800" rIns="50800" bIns="50800" anchor="t" anchorCtr="0">
            <a:normAutofit/>
          </a:bodyPr>
          <a:lstStyle/>
          <a:p>
            <a:pPr marL="365759" lvl="0" indent="-365759" algn="l" rtl="0">
              <a:lnSpc>
                <a:spcPct val="100000"/>
              </a:lnSpc>
              <a:spcBef>
                <a:spcPts val="0"/>
              </a:spcBef>
              <a:spcAft>
                <a:spcPts val="0"/>
              </a:spcAft>
              <a:buClr>
                <a:srgbClr val="000000"/>
              </a:buClr>
              <a:buSzPts val="2591"/>
              <a:buFont typeface="Helvetica Neue Light"/>
              <a:buChar char="•"/>
            </a:pPr>
            <a:r>
              <a:rPr lang="en-US" sz="3455"/>
              <a:t>Es gibt Mitarbeitende, die sich stark fühlen, wenn sie andere abwerten oder quälen können.</a:t>
            </a:r>
            <a:endParaRPr/>
          </a:p>
          <a:p>
            <a:pPr marL="365759" lvl="0" indent="-365759" algn="l" rtl="0">
              <a:lnSpc>
                <a:spcPct val="100000"/>
              </a:lnSpc>
              <a:spcBef>
                <a:spcPts val="700"/>
              </a:spcBef>
              <a:spcAft>
                <a:spcPts val="0"/>
              </a:spcAft>
              <a:buClr>
                <a:srgbClr val="000000"/>
              </a:buClr>
              <a:buSzPts val="2591"/>
              <a:buFont typeface="Helvetica Neue Light"/>
              <a:buChar char="•"/>
            </a:pPr>
            <a:r>
              <a:rPr lang="en-US" sz="3455"/>
              <a:t>Es gibt Mitarbeitende, die ihren Frust (der irgendwoher kommt) an Unschuldigen abreagieren.</a:t>
            </a:r>
            <a:endParaRPr/>
          </a:p>
          <a:p>
            <a:pPr marL="365759" lvl="0" indent="-365759" algn="l" rtl="0">
              <a:lnSpc>
                <a:spcPct val="100000"/>
              </a:lnSpc>
              <a:spcBef>
                <a:spcPts val="700"/>
              </a:spcBef>
              <a:spcAft>
                <a:spcPts val="0"/>
              </a:spcAft>
              <a:buClr>
                <a:srgbClr val="000000"/>
              </a:buClr>
              <a:buSzPts val="2591"/>
              <a:buFont typeface="Helvetica Neue Light"/>
              <a:buChar char="•"/>
            </a:pPr>
            <a:r>
              <a:rPr lang="en-US" sz="3455"/>
              <a:t>Es gibt Teams, die suchen sich einen „schwarzen Peter“, der an allem Schuld ist.</a:t>
            </a:r>
            <a:endParaRPr/>
          </a:p>
          <a:p>
            <a:pPr marL="365759" lvl="0" indent="-201214" algn="l" rtl="0">
              <a:lnSpc>
                <a:spcPct val="100000"/>
              </a:lnSpc>
              <a:spcBef>
                <a:spcPts val="700"/>
              </a:spcBef>
              <a:spcAft>
                <a:spcPts val="0"/>
              </a:spcAft>
              <a:buClr>
                <a:srgbClr val="000000"/>
              </a:buClr>
              <a:buSzPts val="2591"/>
              <a:buFont typeface="Helvetica Neue Light"/>
              <a:buNone/>
            </a:pPr>
            <a:endParaRPr sz="3455"/>
          </a:p>
          <a:p>
            <a:pPr marL="365759" lvl="0" indent="-365759" algn="l" rtl="0">
              <a:lnSpc>
                <a:spcPct val="100000"/>
              </a:lnSpc>
              <a:spcBef>
                <a:spcPts val="700"/>
              </a:spcBef>
              <a:spcAft>
                <a:spcPts val="0"/>
              </a:spcAft>
              <a:buClr>
                <a:srgbClr val="000000"/>
              </a:buClr>
              <a:buSzPts val="2591"/>
              <a:buFont typeface="Helvetica Neue Light"/>
              <a:buChar char="•"/>
            </a:pPr>
            <a:r>
              <a:rPr lang="en-US" sz="3455"/>
              <a:t>Herr Marti hat sich auf Herrn Böckle „eingeschossen“. Es amüsiert ihn, wenn seine sarkastischen und verletzenden Sprüche Herrn Böckle treffen.</a:t>
            </a:r>
            <a:endParaRPr/>
          </a:p>
          <a:p>
            <a:pPr marL="365759" lvl="0" indent="-365759" algn="l" rtl="0">
              <a:lnSpc>
                <a:spcPct val="100000"/>
              </a:lnSpc>
              <a:spcBef>
                <a:spcPts val="700"/>
              </a:spcBef>
              <a:spcAft>
                <a:spcPts val="0"/>
              </a:spcAft>
              <a:buClr>
                <a:srgbClr val="000000"/>
              </a:buClr>
              <a:buSzPts val="2591"/>
              <a:buFont typeface="Helvetica Neue Light"/>
              <a:buChar char="•"/>
            </a:pPr>
            <a:r>
              <a:rPr lang="en-US" sz="3455"/>
              <a:t>Herr Grob kritisiert Frau Goldmann bei den kleinsten Fehlern und Unachtsamkeit. Die eh schon etwas unsichere junge Frau wird immer unsicherer und Herr Grob immer aggressiver.</a:t>
            </a:r>
            <a:endParaRPr/>
          </a:p>
          <a:p>
            <a:pPr marL="365759" lvl="0" indent="-201214" algn="l" rtl="0">
              <a:lnSpc>
                <a:spcPct val="100000"/>
              </a:lnSpc>
              <a:spcBef>
                <a:spcPts val="700"/>
              </a:spcBef>
              <a:spcAft>
                <a:spcPts val="0"/>
              </a:spcAft>
              <a:buClr>
                <a:srgbClr val="000000"/>
              </a:buClr>
              <a:buSzPts val="2591"/>
              <a:buFont typeface="Helvetica Neue Light"/>
              <a:buNone/>
            </a:pPr>
            <a:endParaRPr sz="3455"/>
          </a:p>
          <a:p>
            <a:pPr marL="365759" lvl="0" indent="-365759" algn="l" rtl="0">
              <a:lnSpc>
                <a:spcPct val="100000"/>
              </a:lnSpc>
              <a:spcBef>
                <a:spcPts val="700"/>
              </a:spcBef>
              <a:spcAft>
                <a:spcPts val="0"/>
              </a:spcAft>
              <a:buClr>
                <a:srgbClr val="000000"/>
              </a:buClr>
              <a:buSzPts val="2591"/>
              <a:buFont typeface="Helvetica Neue Light"/>
              <a:buChar char="•"/>
            </a:pPr>
            <a:r>
              <a:rPr lang="en-US" sz="3455"/>
              <a:t>Diese Verhaltensweisen wirken sich sehr negativ auf die „Opfer“ aus. Die Grenzen zu Mobbing sind in beiden Fällen wahrscheinlich schon überschritten (= der Arbeitgeber müsste die beiden Personen schützen).</a:t>
            </a:r>
            <a:endParaRPr/>
          </a:p>
          <a:p>
            <a:pPr marL="365759" lvl="0" indent="-365759" algn="l" rtl="0">
              <a:lnSpc>
                <a:spcPct val="100000"/>
              </a:lnSpc>
              <a:spcBef>
                <a:spcPts val="700"/>
              </a:spcBef>
              <a:spcAft>
                <a:spcPts val="0"/>
              </a:spcAft>
              <a:buClr>
                <a:srgbClr val="000000"/>
              </a:buClr>
              <a:buSzPts val="2591"/>
              <a:buFont typeface="Helvetica Neue Light"/>
              <a:buChar char="•"/>
            </a:pPr>
            <a:r>
              <a:rPr lang="en-US" sz="3455"/>
              <a:t>Wenn solche Gemeinheiten geduldet werden, vergiftet das in der Regel aber auch das Teamklima. Unbewusst denken alle „… und wenn es mich treffen sollte?“.</a:t>
            </a:r>
            <a:endParaRPr/>
          </a:p>
        </p:txBody>
      </p:sp>
      <p:sp>
        <p:nvSpPr>
          <p:cNvPr id="347" name="Google Shape;347;p20"/>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24</a:t>
            </a:fld>
            <a:endParaRPr/>
          </a:p>
        </p:txBody>
      </p:sp>
      <p:sp>
        <p:nvSpPr>
          <p:cNvPr id="348" name="Google Shape;348;p20"/>
          <p:cNvSpPr/>
          <p:nvPr/>
        </p:nvSpPr>
        <p:spPr>
          <a:xfrm>
            <a:off x="825500" y="294865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Ausgangslage</a:t>
            </a:r>
            <a:endParaRPr/>
          </a:p>
        </p:txBody>
      </p:sp>
      <p:sp>
        <p:nvSpPr>
          <p:cNvPr id="349" name="Google Shape;349;p20"/>
          <p:cNvSpPr/>
          <p:nvPr/>
        </p:nvSpPr>
        <p:spPr>
          <a:xfrm>
            <a:off x="825500" y="5393472"/>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Beispiele</a:t>
            </a:r>
            <a:endParaRPr/>
          </a:p>
        </p:txBody>
      </p:sp>
      <p:sp>
        <p:nvSpPr>
          <p:cNvPr id="350" name="Google Shape;350;p20"/>
          <p:cNvSpPr/>
          <p:nvPr/>
        </p:nvSpPr>
        <p:spPr>
          <a:xfrm>
            <a:off x="825499" y="8332059"/>
            <a:ext cx="3614863"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Folgen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Shape 354"/>
        <p:cNvGrpSpPr/>
        <p:nvPr/>
      </p:nvGrpSpPr>
      <p:grpSpPr>
        <a:xfrm>
          <a:off x="0" y="0"/>
          <a:ext cx="0" cy="0"/>
          <a:chOff x="0" y="0"/>
          <a:chExt cx="0" cy="0"/>
        </a:xfrm>
      </p:grpSpPr>
      <p:sp>
        <p:nvSpPr>
          <p:cNvPr id="355" name="Google Shape;355;p21"/>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Gemeinheiten unterbinden</a:t>
            </a:r>
            <a:endParaRPr/>
          </a:p>
        </p:txBody>
      </p:sp>
      <p:sp>
        <p:nvSpPr>
          <p:cNvPr id="356" name="Google Shape;356;p21"/>
          <p:cNvSpPr txBox="1">
            <a:spLocks noGrp="1"/>
          </p:cNvSpPr>
          <p:nvPr>
            <p:ph type="body" idx="1"/>
          </p:nvPr>
        </p:nvSpPr>
        <p:spPr>
          <a:xfrm>
            <a:off x="5984496" y="2794000"/>
            <a:ext cx="17574004" cy="9459218"/>
          </a:xfrm>
          <a:prstGeom prst="rect">
            <a:avLst/>
          </a:prstGeom>
          <a:noFill/>
          <a:ln>
            <a:noFill/>
          </a:ln>
        </p:spPr>
        <p:txBody>
          <a:bodyPr spcFirstLastPara="1" wrap="square" lIns="50800" tIns="50800" rIns="50800" bIns="50800" anchor="t" anchorCtr="0">
            <a:normAutofit/>
          </a:bodyPr>
          <a:lstStyle/>
          <a:p>
            <a:pPr marL="381000" lvl="0" indent="-381000" algn="l" rtl="0">
              <a:lnSpc>
                <a:spcPct val="100000"/>
              </a:lnSpc>
              <a:spcBef>
                <a:spcPts val="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„Ich habe gehört, dass sie zu Herrn Böckle gesagt haben, dass er langsamer sei, als jede Schildkröte. Und solche „Scherze“ habe ich schon öfters von ihnen gehört.“</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„Scherze sind OK, aber nicht, wenn sie zu Lasten einer anderen Person gehen.“</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„Was denken Sie, wie sich Herr Böckle dabei fühlt?“</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„Mir ist es wichtig, dass hier alle Mitarbeitenden fair behandelt werden. Darum dulde ich solche „Scherze“ nicht.</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„Ich kann verstehen, wenn Sie diese Haltung frustriert. </a:t>
            </a:r>
            <a:endParaRPr/>
          </a:p>
        </p:txBody>
      </p:sp>
      <p:sp>
        <p:nvSpPr>
          <p:cNvPr id="357" name="Google Shape;357;p21"/>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25</a:t>
            </a:fld>
            <a:endParaRPr/>
          </a:p>
        </p:txBody>
      </p:sp>
      <p:sp>
        <p:nvSpPr>
          <p:cNvPr id="358" name="Google Shape;358;p21"/>
          <p:cNvSpPr/>
          <p:nvPr/>
        </p:nvSpPr>
        <p:spPr>
          <a:xfrm>
            <a:off x="825500" y="2948655"/>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Beobachtung</a:t>
            </a:r>
            <a:endParaRPr/>
          </a:p>
        </p:txBody>
      </p:sp>
      <p:sp>
        <p:nvSpPr>
          <p:cNvPr id="359" name="Google Shape;359;p21"/>
          <p:cNvSpPr/>
          <p:nvPr/>
        </p:nvSpPr>
        <p:spPr>
          <a:xfrm>
            <a:off x="825500" y="4903327"/>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Einordnen</a:t>
            </a:r>
            <a:endParaRPr/>
          </a:p>
        </p:txBody>
      </p:sp>
      <p:sp>
        <p:nvSpPr>
          <p:cNvPr id="360" name="Google Shape;360;p21"/>
          <p:cNvSpPr/>
          <p:nvPr/>
        </p:nvSpPr>
        <p:spPr>
          <a:xfrm>
            <a:off x="825500" y="7112000"/>
            <a:ext cx="3614862" cy="1270000"/>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zum Nachdenken einladen</a:t>
            </a:r>
            <a:endParaRPr/>
          </a:p>
        </p:txBody>
      </p:sp>
      <p:sp>
        <p:nvSpPr>
          <p:cNvPr id="361" name="Google Shape;361;p21"/>
          <p:cNvSpPr/>
          <p:nvPr/>
        </p:nvSpPr>
        <p:spPr>
          <a:xfrm>
            <a:off x="825500" y="9129232"/>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Ich dulde das nicht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2"/>
          <p:cNvSpPr txBox="1">
            <a:spLocks noGrp="1"/>
          </p:cNvSpPr>
          <p:nvPr>
            <p:ph type="title"/>
          </p:nvPr>
        </p:nvSpPr>
        <p:spPr>
          <a:xfrm>
            <a:off x="889000" y="4533900"/>
            <a:ext cx="22669500" cy="46482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000000"/>
              </a:buClr>
              <a:buSzPts val="10000"/>
              <a:buFont typeface="Helvetica Neue"/>
              <a:buNone/>
            </a:pPr>
            <a:r>
              <a:rPr lang="en-US" sz="10000" b="1">
                <a:solidFill>
                  <a:srgbClr val="000000"/>
                </a:solidFill>
                <a:latin typeface="Helvetica Neue"/>
                <a:ea typeface="Helvetica Neue"/>
                <a:cs typeface="Helvetica Neue"/>
                <a:sym typeface="Helvetica Neue"/>
              </a:rPr>
              <a:t>Passive Aggression nicht unterstützen</a:t>
            </a:r>
            <a:endParaRPr/>
          </a:p>
        </p:txBody>
      </p:sp>
      <p:sp>
        <p:nvSpPr>
          <p:cNvPr id="367" name="Google Shape;367;p22"/>
          <p:cNvSpPr txBox="1">
            <a:spLocks noGrp="1"/>
          </p:cNvSpPr>
          <p:nvPr>
            <p:ph type="sldNum" idx="12"/>
          </p:nvPr>
        </p:nvSpPr>
        <p:spPr>
          <a:xfrm>
            <a:off x="23075900" y="12700000"/>
            <a:ext cx="50800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23"/>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Jamern und Opferhaltung zehren Energie!</a:t>
            </a:r>
            <a:endParaRPr/>
          </a:p>
        </p:txBody>
      </p:sp>
      <p:sp>
        <p:nvSpPr>
          <p:cNvPr id="373" name="Google Shape;373;p23"/>
          <p:cNvSpPr txBox="1">
            <a:spLocks noGrp="1"/>
          </p:cNvSpPr>
          <p:nvPr>
            <p:ph type="body" idx="1"/>
          </p:nvPr>
        </p:nvSpPr>
        <p:spPr>
          <a:xfrm>
            <a:off x="4643818" y="2794000"/>
            <a:ext cx="18937542" cy="8763000"/>
          </a:xfrm>
          <a:prstGeom prst="rect">
            <a:avLst/>
          </a:prstGeom>
          <a:noFill/>
          <a:ln>
            <a:noFill/>
          </a:ln>
        </p:spPr>
        <p:txBody>
          <a:bodyPr spcFirstLastPara="1" wrap="square" lIns="50800" tIns="50800" rIns="50800" bIns="50800" anchor="t" anchorCtr="0">
            <a:normAutofit lnSpcReduction="10000"/>
          </a:bodyPr>
          <a:lstStyle/>
          <a:p>
            <a:pPr marL="342900" lvl="0" indent="-342900" algn="l" rtl="0">
              <a:lnSpc>
                <a:spcPct val="100000"/>
              </a:lnSpc>
              <a:spcBef>
                <a:spcPts val="0"/>
              </a:spcBef>
              <a:spcAft>
                <a:spcPts val="0"/>
              </a:spcAft>
              <a:buClr>
                <a:srgbClr val="000000"/>
              </a:buClr>
              <a:buSzPts val="2429"/>
              <a:buFont typeface="Helvetica Neue Light"/>
              <a:buChar char="•"/>
            </a:pPr>
            <a:r>
              <a:rPr lang="en-US" sz="3239"/>
              <a:t>Es gibt Mitarbeitende, die ständig jammern, sehr zum Leidwesen ihrer Kolleginnen und Kollegen.</a:t>
            </a:r>
            <a:endParaRPr/>
          </a:p>
          <a:p>
            <a:pPr marL="342900" lvl="0" indent="-342900" algn="l" rtl="0">
              <a:lnSpc>
                <a:spcPct val="100000"/>
              </a:lnSpc>
              <a:spcBef>
                <a:spcPts val="700"/>
              </a:spcBef>
              <a:spcAft>
                <a:spcPts val="0"/>
              </a:spcAft>
              <a:buClr>
                <a:srgbClr val="000000"/>
              </a:buClr>
              <a:buSzPts val="2429"/>
              <a:buFont typeface="Helvetica Neue Light"/>
              <a:buChar char="•"/>
            </a:pPr>
            <a:r>
              <a:rPr lang="en-US" sz="3239"/>
              <a:t>Es gibt Mitarbeitende, die sich als Opfer inszenieren und damit ihr Umfeld nerven.</a:t>
            </a:r>
            <a:endParaRPr/>
          </a:p>
          <a:p>
            <a:pPr marL="342900" lvl="0" indent="-188642" algn="l" rtl="0">
              <a:lnSpc>
                <a:spcPct val="100000"/>
              </a:lnSpc>
              <a:spcBef>
                <a:spcPts val="700"/>
              </a:spcBef>
              <a:spcAft>
                <a:spcPts val="0"/>
              </a:spcAft>
              <a:buClr>
                <a:srgbClr val="000000"/>
              </a:buClr>
              <a:buSzPts val="2429"/>
              <a:buFont typeface="Helvetica Neue Light"/>
              <a:buNone/>
            </a:pPr>
            <a:endParaRPr sz="3239"/>
          </a:p>
          <a:p>
            <a:pPr marL="342900" lvl="0" indent="-342900" algn="l" rtl="0">
              <a:lnSpc>
                <a:spcPct val="100000"/>
              </a:lnSpc>
              <a:spcBef>
                <a:spcPts val="700"/>
              </a:spcBef>
              <a:spcAft>
                <a:spcPts val="0"/>
              </a:spcAft>
              <a:buClr>
                <a:srgbClr val="000000"/>
              </a:buClr>
              <a:buSzPts val="2429"/>
              <a:buFont typeface="Helvetica Neue Light"/>
              <a:buChar char="•"/>
            </a:pPr>
            <a:r>
              <a:rPr lang="en-US" sz="3239"/>
              <a:t>Herr Krämer jammert ständig über irgendwelche körperliche Zipperlein. </a:t>
            </a:r>
            <a:endParaRPr/>
          </a:p>
          <a:p>
            <a:pPr marL="342900" lvl="0" indent="-342900" algn="l" rtl="0">
              <a:lnSpc>
                <a:spcPct val="100000"/>
              </a:lnSpc>
              <a:spcBef>
                <a:spcPts val="700"/>
              </a:spcBef>
              <a:spcAft>
                <a:spcPts val="0"/>
              </a:spcAft>
              <a:buClr>
                <a:srgbClr val="000000"/>
              </a:buClr>
              <a:buSzPts val="2429"/>
              <a:buFont typeface="Helvetica Neue Light"/>
              <a:buChar char="•"/>
            </a:pPr>
            <a:r>
              <a:rPr lang="en-US" sz="3239"/>
              <a:t>Frau Lang beklagt sich immer wieder bei ihrem Chef über unterschiedlichste Ungerechtigkeiten im Team, z. B. dass sie mehr Arbeit erledigen musste als ihre Kollegen, dass sie zu wenig Unterstützung erhält, dass die Kollegen gemein sind usw. Zu Beginn hat ihr Chef noch die Kollegen zur Rede gestellt. Jetzt ist er verunsichert, weil sich Frau Lang ständig als „Opfer“ inszeniert.</a:t>
            </a:r>
            <a:endParaRPr/>
          </a:p>
          <a:p>
            <a:pPr marL="342900" lvl="0" indent="-188642" algn="l" rtl="0">
              <a:lnSpc>
                <a:spcPct val="100000"/>
              </a:lnSpc>
              <a:spcBef>
                <a:spcPts val="700"/>
              </a:spcBef>
              <a:spcAft>
                <a:spcPts val="0"/>
              </a:spcAft>
              <a:buClr>
                <a:srgbClr val="000000"/>
              </a:buClr>
              <a:buSzPts val="2429"/>
              <a:buFont typeface="Helvetica Neue Light"/>
              <a:buNone/>
            </a:pPr>
            <a:endParaRPr sz="3239"/>
          </a:p>
          <a:p>
            <a:pPr marL="342900" lvl="0" indent="-342900" algn="l" rtl="0">
              <a:lnSpc>
                <a:spcPct val="100000"/>
              </a:lnSpc>
              <a:spcBef>
                <a:spcPts val="700"/>
              </a:spcBef>
              <a:spcAft>
                <a:spcPts val="0"/>
              </a:spcAft>
              <a:buClr>
                <a:srgbClr val="000000"/>
              </a:buClr>
              <a:buSzPts val="2429"/>
              <a:buFont typeface="Helvetica Neue Light"/>
              <a:buChar char="•"/>
            </a:pPr>
            <a:r>
              <a:rPr lang="en-US" sz="3239"/>
              <a:t>wenn jemand jammert oder sich in der Opferhaltung befindet, sind Empathie und Hilfe nur kurzfristig wirksam</a:t>
            </a:r>
            <a:endParaRPr/>
          </a:p>
          <a:p>
            <a:pPr marL="685800" lvl="1" indent="-342900" algn="l" rtl="0">
              <a:lnSpc>
                <a:spcPct val="100000"/>
              </a:lnSpc>
              <a:spcBef>
                <a:spcPts val="700"/>
              </a:spcBef>
              <a:spcAft>
                <a:spcPts val="0"/>
              </a:spcAft>
              <a:buClr>
                <a:srgbClr val="000000"/>
              </a:buClr>
              <a:buSzPts val="2429"/>
              <a:buFont typeface="Helvetica Neue Light"/>
              <a:buChar char="•"/>
            </a:pPr>
            <a:r>
              <a:rPr lang="en-US" sz="3239"/>
              <a:t>Wenn man zuhört und Verständnis gibt, ist die Person im Moment zufrieden. Aber kurze Zeit später geht es von Neuem los.</a:t>
            </a:r>
            <a:endParaRPr/>
          </a:p>
          <a:p>
            <a:pPr marL="685800" lvl="1" indent="-342900" algn="l" rtl="0">
              <a:lnSpc>
                <a:spcPct val="100000"/>
              </a:lnSpc>
              <a:spcBef>
                <a:spcPts val="700"/>
              </a:spcBef>
              <a:spcAft>
                <a:spcPts val="0"/>
              </a:spcAft>
              <a:buClr>
                <a:srgbClr val="000000"/>
              </a:buClr>
              <a:buSzPts val="2429"/>
              <a:buFont typeface="Helvetica Neue Light"/>
              <a:buChar char="•"/>
            </a:pPr>
            <a:r>
              <a:rPr lang="en-US" sz="3239"/>
              <a:t>Die betroffene Person unternimmt selbst nichts. Sie sucht jemanden, der das Problem für sie löst.</a:t>
            </a:r>
            <a:endParaRPr/>
          </a:p>
          <a:p>
            <a:pPr marL="342900" lvl="0" indent="-342900" algn="l" rtl="0">
              <a:lnSpc>
                <a:spcPct val="100000"/>
              </a:lnSpc>
              <a:spcBef>
                <a:spcPts val="700"/>
              </a:spcBef>
              <a:spcAft>
                <a:spcPts val="0"/>
              </a:spcAft>
              <a:buClr>
                <a:srgbClr val="000000"/>
              </a:buClr>
              <a:buSzPts val="2429"/>
              <a:buFont typeface="Helvetica Neue Light"/>
              <a:buChar char="•"/>
            </a:pPr>
            <a:r>
              <a:rPr lang="en-US" sz="3239"/>
              <a:t>Jammern und Opferhaltung sind passive Formen von Aggression. Sie machen oft das Umfeld wütend oder ärgerlich.</a:t>
            </a:r>
            <a:endParaRPr/>
          </a:p>
        </p:txBody>
      </p:sp>
      <p:sp>
        <p:nvSpPr>
          <p:cNvPr id="374" name="Google Shape;374;p23"/>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27</a:t>
            </a:fld>
            <a:endParaRPr/>
          </a:p>
        </p:txBody>
      </p:sp>
      <p:sp>
        <p:nvSpPr>
          <p:cNvPr id="375" name="Google Shape;375;p23"/>
          <p:cNvSpPr/>
          <p:nvPr/>
        </p:nvSpPr>
        <p:spPr>
          <a:xfrm>
            <a:off x="825500" y="2948655"/>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Ausgangslage</a:t>
            </a:r>
            <a:endParaRPr/>
          </a:p>
        </p:txBody>
      </p:sp>
      <p:sp>
        <p:nvSpPr>
          <p:cNvPr id="376" name="Google Shape;376;p23"/>
          <p:cNvSpPr/>
          <p:nvPr/>
        </p:nvSpPr>
        <p:spPr>
          <a:xfrm>
            <a:off x="825500" y="4532752"/>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Beispiele</a:t>
            </a:r>
            <a:endParaRPr/>
          </a:p>
        </p:txBody>
      </p:sp>
      <p:sp>
        <p:nvSpPr>
          <p:cNvPr id="377" name="Google Shape;377;p23"/>
          <p:cNvSpPr/>
          <p:nvPr/>
        </p:nvSpPr>
        <p:spPr>
          <a:xfrm>
            <a:off x="825500" y="7746999"/>
            <a:ext cx="3614862" cy="1270001"/>
          </a:xfrm>
          <a:prstGeom prst="rect">
            <a:avLst/>
          </a:prstGeom>
          <a:solidFill>
            <a:srgbClr val="2E1F5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Folgen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4"/>
          <p:cNvSpPr txBox="1">
            <a:spLocks noGrp="1"/>
          </p:cNvSpPr>
          <p:nvPr>
            <p:ph type="title"/>
          </p:nvPr>
        </p:nvSpPr>
        <p:spPr>
          <a:xfrm>
            <a:off x="825500" y="457200"/>
            <a:ext cx="17460952" cy="863600"/>
          </a:xfrm>
          <a:prstGeom prst="rect">
            <a:avLst/>
          </a:prstGeom>
          <a:noFill/>
          <a:ln>
            <a:noFill/>
          </a:ln>
        </p:spPr>
        <p:txBody>
          <a:bodyPr spcFirstLastPara="1" wrap="square" lIns="50800" tIns="50800" rIns="50800" bIns="50800" anchor="ctr" anchorCtr="0">
            <a:normAutofit/>
          </a:bodyPr>
          <a:lstStyle/>
          <a:p>
            <a:pPr marL="0" lvl="0" indent="0" algn="l" rtl="0">
              <a:lnSpc>
                <a:spcPct val="100000"/>
              </a:lnSpc>
              <a:spcBef>
                <a:spcPts val="0"/>
              </a:spcBef>
              <a:spcAft>
                <a:spcPts val="0"/>
              </a:spcAft>
              <a:buClr>
                <a:srgbClr val="929292"/>
              </a:buClr>
              <a:buSzPts val="5000"/>
              <a:buFont typeface="Helvetica Neue Light"/>
              <a:buNone/>
            </a:pPr>
            <a:r>
              <a:rPr lang="en-US" sz="5000" b="0" i="0" u="none" strike="noStrike" cap="none">
                <a:solidFill>
                  <a:srgbClr val="929292"/>
                </a:solidFill>
                <a:latin typeface="Helvetica Neue Light"/>
                <a:ea typeface="Helvetica Neue Light"/>
                <a:cs typeface="Helvetica Neue Light"/>
                <a:sym typeface="Helvetica Neue Light"/>
              </a:rPr>
              <a:t>Passive Aggression nicht unterstützen</a:t>
            </a:r>
            <a:endParaRPr/>
          </a:p>
        </p:txBody>
      </p:sp>
      <p:sp>
        <p:nvSpPr>
          <p:cNvPr id="383" name="Google Shape;383;p24"/>
          <p:cNvSpPr txBox="1">
            <a:spLocks noGrp="1"/>
          </p:cNvSpPr>
          <p:nvPr>
            <p:ph type="body" idx="1"/>
          </p:nvPr>
        </p:nvSpPr>
        <p:spPr>
          <a:xfrm>
            <a:off x="5984496" y="2794000"/>
            <a:ext cx="17574004" cy="9459218"/>
          </a:xfrm>
          <a:prstGeom prst="rect">
            <a:avLst/>
          </a:prstGeom>
          <a:noFill/>
          <a:ln>
            <a:noFill/>
          </a:ln>
        </p:spPr>
        <p:txBody>
          <a:bodyPr spcFirstLastPara="1" wrap="square" lIns="50800" tIns="50800" rIns="50800" bIns="50800" anchor="t" anchorCtr="0">
            <a:normAutofit/>
          </a:bodyPr>
          <a:lstStyle/>
          <a:p>
            <a:pPr marL="381000" lvl="0" indent="-381000" algn="l" rtl="0">
              <a:lnSpc>
                <a:spcPct val="100000"/>
              </a:lnSpc>
              <a:spcBef>
                <a:spcPts val="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„Du meinst also, dass dich die Kollegen am Freitag ausgenutzt haben?“</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„Was erwartest du von mir?“</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Antwort abwarten</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„Ich möchte dich dabei unterstützen</a:t>
            </a:r>
            <a:r>
              <a:rPr lang="en-US"/>
              <a:t>, das</a:t>
            </a:r>
            <a:r>
              <a:rPr lang="en-US" sz="3600" b="0" i="0" u="none" strike="noStrike" cap="none">
                <a:solidFill>
                  <a:srgbClr val="000000"/>
                </a:solidFill>
                <a:latin typeface="Helvetica Neue Light"/>
                <a:ea typeface="Helvetica Neue Light"/>
                <a:cs typeface="Helvetica Neue Light"/>
                <a:sym typeface="Helvetica Neue Light"/>
              </a:rPr>
              <a:t> Problem selbst zu lösen.“</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„Was hast du schon probiert</a:t>
            </a:r>
            <a:r>
              <a:rPr lang="en-US"/>
              <a:t>, um</a:t>
            </a:r>
            <a:r>
              <a:rPr lang="en-US" sz="3600" b="0" i="0" u="none" strike="noStrike" cap="none">
                <a:solidFill>
                  <a:srgbClr val="000000"/>
                </a:solidFill>
                <a:latin typeface="Helvetica Neue Light"/>
                <a:ea typeface="Helvetica Neue Light"/>
                <a:cs typeface="Helvetica Neue Light"/>
                <a:sym typeface="Helvetica Neue Light"/>
              </a:rPr>
              <a:t> das zu ändern?“ (so lange fragen, bis nichts mehr kommt)</a:t>
            </a:r>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„Was könntest du anders machen als bisher? Was wäre das Gegenteil von dem, was du bisher gemacht hast?“ (z. B. statt passiv zu sein, den Ärger laut herausschreien)</a:t>
            </a:r>
            <a:endParaRPr/>
          </a:p>
          <a:p>
            <a:pPr marL="381000" lvl="0" indent="-209550" algn="l" rtl="0">
              <a:lnSpc>
                <a:spcPct val="100000"/>
              </a:lnSpc>
              <a:spcBef>
                <a:spcPts val="800"/>
              </a:spcBef>
              <a:spcAft>
                <a:spcPts val="0"/>
              </a:spcAft>
              <a:buClr>
                <a:srgbClr val="000000"/>
              </a:buClr>
              <a:buSzPts val="2700"/>
              <a:buFont typeface="Helvetica Neue Light"/>
              <a:buNone/>
            </a:pPr>
            <a:endParaRPr sz="3600" b="0" i="0" u="none" strike="noStrike" cap="none">
              <a:solidFill>
                <a:srgbClr val="000000"/>
              </a:solidFill>
              <a:latin typeface="Helvetica Neue Light"/>
              <a:ea typeface="Helvetica Neue Light"/>
              <a:cs typeface="Helvetica Neue Light"/>
              <a:sym typeface="Helvetica Neue Light"/>
            </a:endParaRPr>
          </a:p>
          <a:p>
            <a:pPr marL="381000" lvl="0" indent="-381000" algn="l" rtl="0">
              <a:lnSpc>
                <a:spcPct val="100000"/>
              </a:lnSpc>
              <a:spcBef>
                <a:spcPts val="800"/>
              </a:spcBef>
              <a:spcAft>
                <a:spcPts val="0"/>
              </a:spcAft>
              <a:buClr>
                <a:srgbClr val="000000"/>
              </a:buClr>
              <a:buSzPts val="2700"/>
              <a:buFont typeface="Helvetica Neue Light"/>
              <a:buChar char="•"/>
            </a:pPr>
            <a:r>
              <a:rPr lang="en-US" sz="3600" b="0" i="0" u="none" strike="noStrike" cap="none">
                <a:solidFill>
                  <a:srgbClr val="000000"/>
                </a:solidFill>
                <a:latin typeface="Helvetica Neue Light"/>
                <a:ea typeface="Helvetica Neue Light"/>
                <a:cs typeface="Helvetica Neue Light"/>
                <a:sym typeface="Helvetica Neue Light"/>
              </a:rPr>
              <a:t>„Was wäre ein kleiner Schritt in Richtung dieses Gegenteils?“</a:t>
            </a:r>
            <a:endParaRPr/>
          </a:p>
        </p:txBody>
      </p:sp>
      <p:sp>
        <p:nvSpPr>
          <p:cNvPr id="384" name="Google Shape;384;p24"/>
          <p:cNvSpPr txBox="1">
            <a:spLocks noGrp="1"/>
          </p:cNvSpPr>
          <p:nvPr>
            <p:ph type="sldNum" idx="12"/>
          </p:nvPr>
        </p:nvSpPr>
        <p:spPr>
          <a:xfrm>
            <a:off x="23075900" y="12700000"/>
            <a:ext cx="505460" cy="482600"/>
          </a:xfrm>
          <a:prstGeom prst="rect">
            <a:avLst/>
          </a:prstGeom>
          <a:noFill/>
          <a:ln>
            <a:noFill/>
          </a:ln>
        </p:spPr>
        <p:txBody>
          <a:bodyPr spcFirstLastPara="1" wrap="square" lIns="50800" tIns="50800" rIns="50800" bIns="50800" anchor="t" anchorCtr="0">
            <a:spAutoFit/>
          </a:bodyPr>
          <a:lstStyle/>
          <a:p>
            <a:pPr marL="0" lvl="0" indent="0" algn="r" rtl="0">
              <a:lnSpc>
                <a:spcPct val="100000"/>
              </a:lnSpc>
              <a:spcBef>
                <a:spcPts val="0"/>
              </a:spcBef>
              <a:spcAft>
                <a:spcPts val="0"/>
              </a:spcAft>
              <a:buClr>
                <a:srgbClr val="929292"/>
              </a:buClr>
              <a:buSzPts val="2500"/>
              <a:buFont typeface="Helvetica Neue Light"/>
              <a:buNone/>
            </a:pPr>
            <a:fld id="{00000000-1234-1234-1234-123412341234}" type="slidenum">
              <a:rPr lang="en-US" sz="2500">
                <a:solidFill>
                  <a:srgbClr val="929292"/>
                </a:solidFill>
                <a:latin typeface="Helvetica Neue Light"/>
                <a:ea typeface="Helvetica Neue Light"/>
                <a:cs typeface="Helvetica Neue Light"/>
                <a:sym typeface="Helvetica Neue Light"/>
              </a:rPr>
              <a:t>28</a:t>
            </a:fld>
            <a:endParaRPr/>
          </a:p>
        </p:txBody>
      </p:sp>
      <p:sp>
        <p:nvSpPr>
          <p:cNvPr id="385" name="Google Shape;385;p24"/>
          <p:cNvSpPr/>
          <p:nvPr/>
        </p:nvSpPr>
        <p:spPr>
          <a:xfrm>
            <a:off x="825500" y="2948655"/>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Zuhören und zusammenfassen</a:t>
            </a:r>
            <a:endParaRPr/>
          </a:p>
        </p:txBody>
      </p:sp>
      <p:sp>
        <p:nvSpPr>
          <p:cNvPr id="386" name="Google Shape;386;p24"/>
          <p:cNvSpPr/>
          <p:nvPr/>
        </p:nvSpPr>
        <p:spPr>
          <a:xfrm>
            <a:off x="825499" y="6902450"/>
            <a:ext cx="3614863" cy="16891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dazu einladen, das Problem selbst zu lösen</a:t>
            </a:r>
            <a:endParaRPr/>
          </a:p>
        </p:txBody>
      </p:sp>
      <p:sp>
        <p:nvSpPr>
          <p:cNvPr id="387" name="Google Shape;387;p24"/>
          <p:cNvSpPr/>
          <p:nvPr/>
        </p:nvSpPr>
        <p:spPr>
          <a:xfrm>
            <a:off x="825499" y="10869105"/>
            <a:ext cx="3614863"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kleinen Schritten</a:t>
            </a:r>
            <a:endParaRPr/>
          </a:p>
        </p:txBody>
      </p:sp>
      <p:sp>
        <p:nvSpPr>
          <p:cNvPr id="388" name="Google Shape;388;p24"/>
          <p:cNvSpPr/>
          <p:nvPr/>
        </p:nvSpPr>
        <p:spPr>
          <a:xfrm>
            <a:off x="825500" y="4647985"/>
            <a:ext cx="3614862" cy="1270001"/>
          </a:xfrm>
          <a:prstGeom prst="rect">
            <a:avLst/>
          </a:prstGeom>
          <a:solidFill>
            <a:srgbClr val="5E7C49"/>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EBEBEB"/>
              </a:buClr>
              <a:buSzPts val="3200"/>
              <a:buFont typeface="Helvetica Neue"/>
              <a:buNone/>
            </a:pPr>
            <a:r>
              <a:rPr lang="en-US" sz="3200" b="1" i="0" u="none" strike="noStrike" cap="none">
                <a:solidFill>
                  <a:srgbClr val="EBEBEB"/>
                </a:solidFill>
                <a:latin typeface="Helvetica Neue"/>
                <a:ea typeface="Helvetica Neue"/>
                <a:cs typeface="Helvetica Neue"/>
                <a:sym typeface="Helvetica Neue"/>
              </a:rPr>
              <a:t>Erwartung abholen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eufelskreise und Engelskreise"/>
          <p:cNvSpPr txBox="1">
            <a:spLocks noGrp="1"/>
          </p:cNvSpPr>
          <p:nvPr>
            <p:ph type="title"/>
          </p:nvPr>
        </p:nvSpPr>
        <p:spPr>
          <a:prstGeom prst="rect">
            <a:avLst/>
          </a:prstGeom>
        </p:spPr>
        <p:txBody>
          <a:bodyPr/>
          <a:lstStyle/>
          <a:p>
            <a:r>
              <a:t>Teufelskreise und Engelskreise</a:t>
            </a:r>
          </a:p>
        </p:txBody>
      </p:sp>
      <p:sp>
        <p:nvSpPr>
          <p:cNvPr id="190" name="Foliennumm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3. Kommunikationsaxiom nach P. Watzlawik"/>
          <p:cNvSpPr txBox="1">
            <a:spLocks noGrp="1"/>
          </p:cNvSpPr>
          <p:nvPr>
            <p:ph type="title"/>
          </p:nvPr>
        </p:nvSpPr>
        <p:spPr>
          <a:prstGeom prst="rect">
            <a:avLst/>
          </a:prstGeom>
        </p:spPr>
        <p:txBody>
          <a:bodyPr/>
          <a:lstStyle/>
          <a:p>
            <a:r>
              <a:t>3. Kommunikationsaxiom nach P. Watzlawik</a:t>
            </a:r>
          </a:p>
        </p:txBody>
      </p:sp>
      <p:sp>
        <p:nvSpPr>
          <p:cNvPr id="193" name="Die Natur einer Beziehung ist durch die Interpunktion der Kommunikation seitens der Partner bedingt.…"/>
          <p:cNvSpPr txBox="1">
            <a:spLocks noGrp="1"/>
          </p:cNvSpPr>
          <p:nvPr>
            <p:ph type="body" idx="1"/>
          </p:nvPr>
        </p:nvSpPr>
        <p:spPr>
          <a:prstGeom prst="rect">
            <a:avLst/>
          </a:prstGeom>
        </p:spPr>
        <p:txBody>
          <a:bodyPr/>
          <a:lstStyle/>
          <a:p>
            <a:pPr marL="0" indent="0">
              <a:lnSpc>
                <a:spcPct val="110000"/>
              </a:lnSpc>
              <a:buSzTx/>
              <a:buNone/>
              <a:defRPr b="1">
                <a:latin typeface="+mn-lt"/>
                <a:ea typeface="+mn-ea"/>
                <a:cs typeface="+mn-cs"/>
                <a:sym typeface="Helvetica"/>
              </a:defRPr>
            </a:pPr>
            <a:r>
              <a:t>Die Natur einer Beziehung ist durch die Interpunktion der Kommunikation seitens der Partner bedingt.  </a:t>
            </a:r>
          </a:p>
          <a:p>
            <a:pPr marL="514599" lvl="1" indent="-514599">
              <a:lnSpc>
                <a:spcPct val="110000"/>
              </a:lnSpc>
            </a:pPr>
            <a:r>
              <a:t>Beispiel: Die Frau sieht die Ursache für ihre Nörgeln darin, dass ihr Mann sich zurückzieht. Der Mann sieht die Ursache für sein sich zurück ziehen im Nörgeln der Frau</a:t>
            </a:r>
          </a:p>
          <a:p>
            <a:pPr marL="514599" lvl="1" indent="-514599">
              <a:lnSpc>
                <a:spcPct val="110000"/>
              </a:lnSpc>
            </a:pPr>
            <a:r>
              <a:t>Beide Seiten verstricken sich mehr und mehr in ihr „Rechthaben“</a:t>
            </a:r>
          </a:p>
          <a:p>
            <a:pPr marL="514599" lvl="1" indent="-514599">
              <a:lnSpc>
                <a:spcPct val="110000"/>
              </a:lnSpc>
            </a:pPr>
            <a:r>
              <a:t>Es gelingt so nicht mehr „in den Mokasins“ des anderen zu gehen</a:t>
            </a:r>
          </a:p>
        </p:txBody>
      </p:sp>
      <p:sp>
        <p:nvSpPr>
          <p:cNvPr id="194" name="Foliennummer"/>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30</a:t>
            </a:fld>
            <a:endParaRPr/>
          </a:p>
        </p:txBody>
      </p:sp>
      <p:pic>
        <p:nvPicPr>
          <p:cNvPr id="195" name="Bildschirmfoto 2016-12-30 um 16.31.00.png" descr="Bildschirmfoto 2016-12-30 um 16.31.00.png"/>
          <p:cNvPicPr>
            <a:picLocks noChangeAspect="1"/>
          </p:cNvPicPr>
          <p:nvPr/>
        </p:nvPicPr>
        <p:blipFill>
          <a:blip r:embed="rId2"/>
          <a:stretch>
            <a:fillRect/>
          </a:stretch>
        </p:blipFill>
        <p:spPr>
          <a:xfrm>
            <a:off x="3189134" y="7684089"/>
            <a:ext cx="10416383" cy="3472129"/>
          </a:xfrm>
          <a:prstGeom prst="rect">
            <a:avLst/>
          </a:prstGeom>
          <a:ln w="12700">
            <a:miter lim="400000"/>
          </a:ln>
        </p:spPr>
      </p:pic>
      <p:pic>
        <p:nvPicPr>
          <p:cNvPr id="196" name="Bildschirmfoto 2016-12-30 um 16.31.11.png" descr="Bildschirmfoto 2016-12-30 um 16.31.11.png"/>
          <p:cNvPicPr>
            <a:picLocks noChangeAspect="1"/>
          </p:cNvPicPr>
          <p:nvPr/>
        </p:nvPicPr>
        <p:blipFill>
          <a:blip r:embed="rId3"/>
          <a:stretch>
            <a:fillRect/>
          </a:stretch>
        </p:blipFill>
        <p:spPr>
          <a:xfrm>
            <a:off x="13767029" y="7159649"/>
            <a:ext cx="7165797" cy="4521008"/>
          </a:xfrm>
          <a:prstGeom prst="rect">
            <a:avLst/>
          </a:prstGeom>
          <a:ln w="12700">
            <a:miter lim="400000"/>
          </a:ln>
        </p:spPr>
      </p:pic>
      <p:sp>
        <p:nvSpPr>
          <p:cNvPr id="197" name="Ungünstige „Interpunktion“"/>
          <p:cNvSpPr txBox="1"/>
          <p:nvPr/>
        </p:nvSpPr>
        <p:spPr>
          <a:xfrm>
            <a:off x="3941597" y="6653810"/>
            <a:ext cx="5461611" cy="728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nchor="ctr">
            <a:spAutoFit/>
          </a:bodyPr>
          <a:lstStyle>
            <a:lvl1pPr algn="l" defTabSz="914400">
              <a:buClr>
                <a:srgbClr val="000000"/>
              </a:buClr>
              <a:defRPr>
                <a:uFill>
                  <a:solidFill>
                    <a:srgbClr val="000000"/>
                  </a:solidFill>
                </a:uFill>
                <a:latin typeface="Helvetica Neue Light"/>
                <a:ea typeface="Helvetica Neue Light"/>
                <a:cs typeface="Helvetica Neue Light"/>
                <a:sym typeface="Helvetica Neue Light"/>
              </a:defRPr>
            </a:lvl1pPr>
          </a:lstStyle>
          <a:p>
            <a:r>
              <a:t>Ungünstige „Interpunktion“</a:t>
            </a:r>
          </a:p>
        </p:txBody>
      </p:sp>
      <p:sp>
        <p:nvSpPr>
          <p:cNvPr id="198" name="Sinnvolle „Interpunktion“"/>
          <p:cNvSpPr txBox="1"/>
          <p:nvPr/>
        </p:nvSpPr>
        <p:spPr>
          <a:xfrm>
            <a:off x="13999996" y="6653810"/>
            <a:ext cx="4962348" cy="728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nchor="ctr">
            <a:spAutoFit/>
          </a:bodyPr>
          <a:lstStyle>
            <a:lvl1pPr algn="l" defTabSz="914400">
              <a:buClr>
                <a:srgbClr val="000000"/>
              </a:buClr>
              <a:defRPr>
                <a:uFill>
                  <a:solidFill>
                    <a:srgbClr val="000000"/>
                  </a:solidFill>
                </a:uFill>
                <a:latin typeface="Helvetica Neue Light"/>
                <a:ea typeface="Helvetica Neue Light"/>
                <a:cs typeface="Helvetica Neue Light"/>
                <a:sym typeface="Helvetica Neue Light"/>
              </a:defRPr>
            </a:lvl1pPr>
          </a:lstStyle>
          <a:p>
            <a:r>
              <a:t>Sinnvolle „Interpunktion“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Teufelskreis"/>
          <p:cNvSpPr txBox="1">
            <a:spLocks noGrp="1"/>
          </p:cNvSpPr>
          <p:nvPr>
            <p:ph type="title"/>
          </p:nvPr>
        </p:nvSpPr>
        <p:spPr>
          <a:prstGeom prst="rect">
            <a:avLst/>
          </a:prstGeom>
        </p:spPr>
        <p:txBody>
          <a:bodyPr/>
          <a:lstStyle/>
          <a:p>
            <a:r>
              <a:t>Teufelskreis</a:t>
            </a:r>
          </a:p>
        </p:txBody>
      </p:sp>
      <p:sp>
        <p:nvSpPr>
          <p:cNvPr id="201" name="Wie man sich der wechselseitigen Einflüsse bewusst werden kann…"/>
          <p:cNvSpPr txBox="1">
            <a:spLocks noGrp="1"/>
          </p:cNvSpPr>
          <p:nvPr>
            <p:ph type="body" idx="1"/>
          </p:nvPr>
        </p:nvSpPr>
        <p:spPr>
          <a:prstGeom prst="rect">
            <a:avLst/>
          </a:prstGeom>
        </p:spPr>
        <p:txBody>
          <a:bodyPr/>
          <a:lstStyle/>
          <a:p>
            <a:r>
              <a:t>Wie man sich der wechselseitigen Einflüsse bewusst werden kann</a:t>
            </a:r>
          </a:p>
          <a:p>
            <a:endParaRPr/>
          </a:p>
          <a:p>
            <a:r>
              <a:t>Vom Opfer in die Selbstverantwortung</a:t>
            </a:r>
          </a:p>
        </p:txBody>
      </p:sp>
      <p:sp>
        <p:nvSpPr>
          <p:cNvPr id="202" name="Foliennummer"/>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Titel 1"/>
          <p:cNvSpPr txBox="1">
            <a:spLocks noGrp="1"/>
          </p:cNvSpPr>
          <p:nvPr>
            <p:ph type="title"/>
          </p:nvPr>
        </p:nvSpPr>
        <p:spPr>
          <a:prstGeom prst="rect">
            <a:avLst/>
          </a:prstGeom>
        </p:spPr>
        <p:txBody>
          <a:bodyPr/>
          <a:lstStyle/>
          <a:p>
            <a:r>
              <a:t>Teufelskreis - Ausgangslage </a:t>
            </a:r>
          </a:p>
        </p:txBody>
      </p:sp>
      <p:sp>
        <p:nvSpPr>
          <p:cNvPr id="205" name="Foliennummernplatzhalter 3"/>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32</a:t>
            </a:fld>
            <a:endParaRPr/>
          </a:p>
        </p:txBody>
      </p:sp>
      <p:grpSp>
        <p:nvGrpSpPr>
          <p:cNvPr id="209" name="Gruppierung 6"/>
          <p:cNvGrpSpPr/>
          <p:nvPr/>
        </p:nvGrpSpPr>
        <p:grpSpPr>
          <a:xfrm>
            <a:off x="8092054" y="3689811"/>
            <a:ext cx="8879456" cy="7271542"/>
            <a:chOff x="0" y="1"/>
            <a:chExt cx="8879455" cy="7271540"/>
          </a:xfrm>
        </p:grpSpPr>
        <p:pic>
          <p:nvPicPr>
            <p:cNvPr id="206" name="Bild 7" descr="Bild 7"/>
            <p:cNvPicPr>
              <a:picLocks noChangeAspect="1"/>
            </p:cNvPicPr>
            <p:nvPr/>
          </p:nvPicPr>
          <p:blipFill>
            <a:blip r:embed="rId2"/>
            <a:stretch>
              <a:fillRect/>
            </a:stretch>
          </p:blipFill>
          <p:spPr>
            <a:xfrm flipH="1">
              <a:off x="0" y="70066"/>
              <a:ext cx="8879456" cy="7201477"/>
            </a:xfrm>
            <a:prstGeom prst="rect">
              <a:avLst/>
            </a:prstGeom>
            <a:ln w="12700" cap="flat">
              <a:noFill/>
              <a:miter lim="400000"/>
            </a:ln>
            <a:effectLst/>
          </p:spPr>
        </p:pic>
        <p:sp>
          <p:nvSpPr>
            <p:cNvPr id="207" name="Trapez 8"/>
            <p:cNvSpPr/>
            <p:nvPr/>
          </p:nvSpPr>
          <p:spPr>
            <a:xfrm rot="10800000">
              <a:off x="2194922" y="1"/>
              <a:ext cx="3890998" cy="15831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97" y="0"/>
                  </a:lnTo>
                  <a:lnTo>
                    <a:pt x="19403" y="0"/>
                  </a:lnTo>
                  <a:lnTo>
                    <a:pt x="21600" y="21600"/>
                  </a:lnTo>
                  <a:close/>
                </a:path>
              </a:pathLst>
            </a:custGeom>
            <a:solidFill>
              <a:srgbClr val="FFFFFF"/>
            </a:solidFill>
            <a:ln w="12700" cap="flat">
              <a:noFill/>
              <a:miter lim="400000"/>
            </a:ln>
            <a:effectLst/>
          </p:spPr>
          <p:txBody>
            <a:bodyPr wrap="square" lIns="72000" tIns="72000" rIns="72000" bIns="72000" numCol="1" anchor="ctr">
              <a:normAutofit/>
            </a:bodyPr>
            <a:lstStyle/>
            <a:p>
              <a:pPr algn="l" defTabSz="1828800">
                <a:defRPr>
                  <a:solidFill>
                    <a:srgbClr val="FFFFFF"/>
                  </a:solidFill>
                  <a:latin typeface="Arial"/>
                  <a:ea typeface="Arial"/>
                  <a:cs typeface="Arial"/>
                  <a:sym typeface="Arial"/>
                </a:defRPr>
              </a:pPr>
              <a:endParaRPr/>
            </a:p>
          </p:txBody>
        </p:sp>
        <p:sp>
          <p:nvSpPr>
            <p:cNvPr id="208" name="Trapez 9"/>
            <p:cNvSpPr/>
            <p:nvPr/>
          </p:nvSpPr>
          <p:spPr>
            <a:xfrm rot="10800000">
              <a:off x="3092845" y="1385222"/>
              <a:ext cx="1795845" cy="90201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712" y="0"/>
                  </a:lnTo>
                  <a:lnTo>
                    <a:pt x="18888" y="0"/>
                  </a:lnTo>
                  <a:lnTo>
                    <a:pt x="21600" y="21600"/>
                  </a:lnTo>
                  <a:close/>
                </a:path>
              </a:pathLst>
            </a:custGeom>
            <a:solidFill>
              <a:srgbClr val="FFFFFF"/>
            </a:solidFill>
            <a:ln w="12700" cap="flat">
              <a:noFill/>
              <a:miter lim="400000"/>
            </a:ln>
            <a:effectLst/>
          </p:spPr>
          <p:txBody>
            <a:bodyPr wrap="square" lIns="72000" tIns="72000" rIns="72000" bIns="72000" numCol="1" anchor="ctr">
              <a:normAutofit/>
            </a:bodyPr>
            <a:lstStyle/>
            <a:p>
              <a:pPr algn="l" defTabSz="1828800">
                <a:defRPr>
                  <a:solidFill>
                    <a:srgbClr val="FFFFFF"/>
                  </a:solidFill>
                  <a:latin typeface="Arial"/>
                  <a:ea typeface="Arial"/>
                  <a:cs typeface="Arial"/>
                  <a:sym typeface="Arial"/>
                </a:defRPr>
              </a:pPr>
              <a:endParaRPr/>
            </a:p>
          </p:txBody>
        </p:sp>
      </p:grpSp>
      <p:grpSp>
        <p:nvGrpSpPr>
          <p:cNvPr id="215" name="Cloud Callout 15"/>
          <p:cNvGrpSpPr/>
          <p:nvPr/>
        </p:nvGrpSpPr>
        <p:grpSpPr>
          <a:xfrm>
            <a:off x="15426413" y="2901511"/>
            <a:ext cx="5555501" cy="3633058"/>
            <a:chOff x="0" y="0"/>
            <a:chExt cx="5555499" cy="3633057"/>
          </a:xfrm>
        </p:grpSpPr>
        <p:sp>
          <p:nvSpPr>
            <p:cNvPr id="210" name="Form"/>
            <p:cNvSpPr/>
            <p:nvPr/>
          </p:nvSpPr>
          <p:spPr>
            <a:xfrm rot="5817616" flipH="1">
              <a:off x="1661154" y="-336618"/>
              <a:ext cx="3134316" cy="4306293"/>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808080"/>
            </a:solidFill>
            <a:ln w="38100" cap="flat">
              <a:solidFill>
                <a:srgbClr val="000000"/>
              </a:solidFill>
              <a:prstDash val="solid"/>
              <a:round/>
            </a:ln>
            <a:effectLst/>
          </p:spPr>
          <p:txBody>
            <a:bodyPr wrap="square" lIns="72000" tIns="72000" rIns="72000" bIns="72000" numCol="1" anchor="ctr">
              <a:normAutofit/>
            </a:bodyPr>
            <a:lstStyle/>
            <a:p>
              <a:pPr algn="l" defTabSz="1828800">
                <a:defRPr>
                  <a:solidFill>
                    <a:srgbClr val="FFFFFF"/>
                  </a:solidFill>
                  <a:latin typeface="Arial"/>
                  <a:ea typeface="Arial"/>
                  <a:cs typeface="Arial"/>
                  <a:sym typeface="Arial"/>
                </a:defRPr>
              </a:pPr>
              <a:endParaRPr/>
            </a:p>
          </p:txBody>
        </p:sp>
        <p:sp>
          <p:nvSpPr>
            <p:cNvPr id="211" name="Kreis"/>
            <p:cNvSpPr/>
            <p:nvPr/>
          </p:nvSpPr>
          <p:spPr>
            <a:xfrm rot="5817616" flipH="1">
              <a:off x="683853" y="2165431"/>
              <a:ext cx="521697" cy="521697"/>
            </a:xfrm>
            <a:prstGeom prst="ellipse">
              <a:avLst/>
            </a:prstGeom>
            <a:solidFill>
              <a:srgbClr val="808080"/>
            </a:solidFill>
            <a:ln w="38100" cap="flat">
              <a:solidFill>
                <a:srgbClr val="000000"/>
              </a:solidFill>
              <a:prstDash val="solid"/>
              <a:round/>
            </a:ln>
            <a:effectLst/>
          </p:spPr>
          <p:txBody>
            <a:bodyPr wrap="square" lIns="72000" tIns="72000" rIns="72000" bIns="72000" numCol="1" anchor="ctr">
              <a:normAutofit/>
            </a:bodyPr>
            <a:lstStyle/>
            <a:p>
              <a:pPr algn="l" defTabSz="1828800">
                <a:defRPr>
                  <a:solidFill>
                    <a:srgbClr val="FFFFFF"/>
                  </a:solidFill>
                  <a:latin typeface="Arial"/>
                  <a:ea typeface="Arial"/>
                  <a:cs typeface="Arial"/>
                  <a:sym typeface="Arial"/>
                </a:defRPr>
              </a:pPr>
              <a:endParaRPr/>
            </a:p>
          </p:txBody>
        </p:sp>
        <p:sp>
          <p:nvSpPr>
            <p:cNvPr id="212" name="Kreis"/>
            <p:cNvSpPr/>
            <p:nvPr/>
          </p:nvSpPr>
          <p:spPr>
            <a:xfrm rot="5817616" flipH="1">
              <a:off x="262810" y="2386603"/>
              <a:ext cx="347797" cy="347797"/>
            </a:xfrm>
            <a:prstGeom prst="ellipse">
              <a:avLst/>
            </a:prstGeom>
            <a:solidFill>
              <a:srgbClr val="808080"/>
            </a:solidFill>
            <a:ln w="38100" cap="flat">
              <a:solidFill>
                <a:srgbClr val="000000"/>
              </a:solidFill>
              <a:prstDash val="solid"/>
              <a:round/>
            </a:ln>
            <a:effectLst/>
          </p:spPr>
          <p:txBody>
            <a:bodyPr wrap="square" lIns="72000" tIns="72000" rIns="72000" bIns="72000" numCol="1" anchor="ctr">
              <a:normAutofit fontScale="55000" lnSpcReduction="20000"/>
            </a:bodyPr>
            <a:lstStyle/>
            <a:p>
              <a:pPr algn="l" defTabSz="1828800">
                <a:defRPr>
                  <a:solidFill>
                    <a:srgbClr val="FFFFFF"/>
                  </a:solidFill>
                  <a:latin typeface="Arial"/>
                  <a:ea typeface="Arial"/>
                  <a:cs typeface="Arial"/>
                  <a:sym typeface="Arial"/>
                </a:defRPr>
              </a:pPr>
              <a:endParaRPr/>
            </a:p>
          </p:txBody>
        </p:sp>
        <p:sp>
          <p:nvSpPr>
            <p:cNvPr id="213" name="Kreis"/>
            <p:cNvSpPr/>
            <p:nvPr/>
          </p:nvSpPr>
          <p:spPr>
            <a:xfrm rot="5817616" flipH="1">
              <a:off x="9895" y="2563350"/>
              <a:ext cx="173901" cy="173901"/>
            </a:xfrm>
            <a:prstGeom prst="ellipse">
              <a:avLst/>
            </a:prstGeom>
            <a:solidFill>
              <a:srgbClr val="808080"/>
            </a:solidFill>
            <a:ln w="38100" cap="flat">
              <a:solidFill>
                <a:srgbClr val="000000"/>
              </a:solidFill>
              <a:prstDash val="solid"/>
              <a:round/>
            </a:ln>
            <a:effectLst/>
          </p:spPr>
          <p:txBody>
            <a:bodyPr wrap="square" lIns="72000" tIns="72000" rIns="72000" bIns="72000" numCol="1" anchor="ctr">
              <a:normAutofit fontScale="25000" lnSpcReduction="20000"/>
            </a:bodyPr>
            <a:lstStyle/>
            <a:p>
              <a:pPr algn="l" defTabSz="1828800">
                <a:defRPr>
                  <a:solidFill>
                    <a:srgbClr val="FFFFFF"/>
                  </a:solidFill>
                  <a:latin typeface="Arial"/>
                  <a:ea typeface="Arial"/>
                  <a:cs typeface="Arial"/>
                  <a:sym typeface="Arial"/>
                </a:defRPr>
              </a:pPr>
              <a:endParaRPr/>
            </a:p>
          </p:txBody>
        </p:sp>
        <p:sp>
          <p:nvSpPr>
            <p:cNvPr id="214" name="Form"/>
            <p:cNvSpPr/>
            <p:nvPr/>
          </p:nvSpPr>
          <p:spPr>
            <a:xfrm rot="5817616" flipH="1">
              <a:off x="1900968" y="-26540"/>
              <a:ext cx="2872080" cy="365618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38100" cap="flat">
              <a:solidFill>
                <a:srgbClr val="000000"/>
              </a:solidFill>
              <a:prstDash val="solid"/>
              <a:round/>
            </a:ln>
            <a:effectLst/>
          </p:spPr>
          <p:txBody>
            <a:bodyPr wrap="square" lIns="72000" tIns="72000" rIns="72000" bIns="72000" numCol="1" anchor="ctr">
              <a:normAutofit/>
            </a:bodyPr>
            <a:lstStyle/>
            <a:p>
              <a:pPr algn="l" defTabSz="1828800">
                <a:defRPr>
                  <a:solidFill>
                    <a:srgbClr val="FFFFFF"/>
                  </a:solidFill>
                  <a:latin typeface="Arial"/>
                  <a:ea typeface="Arial"/>
                  <a:cs typeface="Arial"/>
                  <a:sym typeface="Arial"/>
                </a:defRPr>
              </a:pPr>
              <a:endParaRPr/>
            </a:p>
          </p:txBody>
        </p:sp>
      </p:grpSp>
      <p:grpSp>
        <p:nvGrpSpPr>
          <p:cNvPr id="221" name="Cloud Callout 4"/>
          <p:cNvGrpSpPr/>
          <p:nvPr/>
        </p:nvGrpSpPr>
        <p:grpSpPr>
          <a:xfrm>
            <a:off x="3621105" y="2624284"/>
            <a:ext cx="5543610" cy="3816648"/>
            <a:chOff x="0" y="0"/>
            <a:chExt cx="5543609" cy="3816646"/>
          </a:xfrm>
        </p:grpSpPr>
        <p:sp>
          <p:nvSpPr>
            <p:cNvPr id="216" name="Form"/>
            <p:cNvSpPr/>
            <p:nvPr/>
          </p:nvSpPr>
          <p:spPr>
            <a:xfrm rot="921218">
              <a:off x="317600" y="452167"/>
              <a:ext cx="3808034" cy="2912313"/>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808080"/>
            </a:solidFill>
            <a:ln w="38100" cap="flat">
              <a:solidFill>
                <a:srgbClr val="000000"/>
              </a:solidFill>
              <a:prstDash val="solid"/>
              <a:round/>
            </a:ln>
            <a:effectLst/>
          </p:spPr>
          <p:txBody>
            <a:bodyPr wrap="square" lIns="72000" tIns="72000" rIns="72000" bIns="72000" numCol="1" anchor="ctr">
              <a:normAutofit/>
            </a:bodyPr>
            <a:lstStyle/>
            <a:p>
              <a:pPr algn="l" defTabSz="1828800">
                <a:defRPr b="1">
                  <a:solidFill>
                    <a:srgbClr val="FFFFFF"/>
                  </a:solidFill>
                  <a:latin typeface="Arial"/>
                  <a:ea typeface="Arial"/>
                  <a:cs typeface="Arial"/>
                  <a:sym typeface="Arial"/>
                </a:defRPr>
              </a:pPr>
              <a:endParaRPr/>
            </a:p>
          </p:txBody>
        </p:sp>
        <p:sp>
          <p:nvSpPr>
            <p:cNvPr id="217" name="Kreis"/>
            <p:cNvSpPr/>
            <p:nvPr/>
          </p:nvSpPr>
          <p:spPr>
            <a:xfrm rot="921218">
              <a:off x="4238536" y="2172163"/>
              <a:ext cx="484445" cy="484445"/>
            </a:xfrm>
            <a:prstGeom prst="ellipse">
              <a:avLst/>
            </a:prstGeom>
            <a:solidFill>
              <a:srgbClr val="808080"/>
            </a:solidFill>
            <a:ln w="38100" cap="flat">
              <a:solidFill>
                <a:srgbClr val="000000"/>
              </a:solidFill>
              <a:prstDash val="solid"/>
              <a:round/>
            </a:ln>
            <a:effectLst/>
          </p:spPr>
          <p:txBody>
            <a:bodyPr wrap="square" lIns="72000" tIns="72000" rIns="72000" bIns="72000" numCol="1" anchor="ctr">
              <a:normAutofit lnSpcReduction="10000"/>
            </a:bodyPr>
            <a:lstStyle/>
            <a:p>
              <a:pPr algn="l" defTabSz="1828800">
                <a:defRPr b="1">
                  <a:solidFill>
                    <a:srgbClr val="FFFFFF"/>
                  </a:solidFill>
                  <a:latin typeface="Arial"/>
                  <a:ea typeface="Arial"/>
                  <a:cs typeface="Arial"/>
                  <a:sym typeface="Arial"/>
                </a:defRPr>
              </a:pPr>
              <a:endParaRPr/>
            </a:p>
          </p:txBody>
        </p:sp>
        <p:sp>
          <p:nvSpPr>
            <p:cNvPr id="218" name="Kreis"/>
            <p:cNvSpPr/>
            <p:nvPr/>
          </p:nvSpPr>
          <p:spPr>
            <a:xfrm rot="921218">
              <a:off x="4879776" y="2381556"/>
              <a:ext cx="322965" cy="322965"/>
            </a:xfrm>
            <a:prstGeom prst="ellipse">
              <a:avLst/>
            </a:prstGeom>
            <a:solidFill>
              <a:srgbClr val="808080"/>
            </a:solidFill>
            <a:ln w="38100" cap="flat">
              <a:solidFill>
                <a:srgbClr val="000000"/>
              </a:solidFill>
              <a:prstDash val="solid"/>
              <a:round/>
            </a:ln>
            <a:effectLst/>
          </p:spPr>
          <p:txBody>
            <a:bodyPr wrap="square" lIns="72000" tIns="72000" rIns="72000" bIns="72000" numCol="1" anchor="ctr">
              <a:normAutofit fontScale="40000" lnSpcReduction="20000"/>
            </a:bodyPr>
            <a:lstStyle/>
            <a:p>
              <a:pPr algn="l" defTabSz="1828800">
                <a:defRPr b="1">
                  <a:solidFill>
                    <a:srgbClr val="FFFFFF"/>
                  </a:solidFill>
                  <a:latin typeface="Arial"/>
                  <a:ea typeface="Arial"/>
                  <a:cs typeface="Arial"/>
                  <a:sym typeface="Arial"/>
                </a:defRPr>
              </a:pPr>
              <a:endParaRPr/>
            </a:p>
          </p:txBody>
        </p:sp>
        <p:sp>
          <p:nvSpPr>
            <p:cNvPr id="219" name="Kreis"/>
            <p:cNvSpPr/>
            <p:nvPr/>
          </p:nvSpPr>
          <p:spPr>
            <a:xfrm rot="921218">
              <a:off x="5363633" y="2554825"/>
              <a:ext cx="161481" cy="161481"/>
            </a:xfrm>
            <a:prstGeom prst="ellipse">
              <a:avLst/>
            </a:prstGeom>
            <a:solidFill>
              <a:srgbClr val="808080"/>
            </a:solidFill>
            <a:ln w="38100" cap="flat">
              <a:solidFill>
                <a:srgbClr val="000000"/>
              </a:solidFill>
              <a:prstDash val="solid"/>
              <a:round/>
            </a:ln>
            <a:effectLst/>
          </p:spPr>
          <p:txBody>
            <a:bodyPr wrap="square" lIns="72000" tIns="72000" rIns="72000" bIns="72000" numCol="1" anchor="ctr">
              <a:normAutofit fontScale="25000" lnSpcReduction="20000"/>
            </a:bodyPr>
            <a:lstStyle/>
            <a:p>
              <a:pPr algn="l" defTabSz="1828800">
                <a:defRPr b="1">
                  <a:solidFill>
                    <a:srgbClr val="FFFFFF"/>
                  </a:solidFill>
                  <a:latin typeface="Arial"/>
                  <a:ea typeface="Arial"/>
                  <a:cs typeface="Arial"/>
                  <a:sym typeface="Arial"/>
                </a:defRPr>
              </a:pPr>
              <a:endParaRPr/>
            </a:p>
          </p:txBody>
        </p:sp>
        <p:sp>
          <p:nvSpPr>
            <p:cNvPr id="220" name="Form"/>
            <p:cNvSpPr/>
            <p:nvPr/>
          </p:nvSpPr>
          <p:spPr>
            <a:xfrm rot="921218">
              <a:off x="528744" y="611835"/>
              <a:ext cx="3489430" cy="2472652"/>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38100" cap="flat">
              <a:solidFill>
                <a:srgbClr val="000000"/>
              </a:solidFill>
              <a:prstDash val="solid"/>
              <a:round/>
            </a:ln>
            <a:effectLst/>
          </p:spPr>
          <p:txBody>
            <a:bodyPr wrap="square" lIns="72000" tIns="72000" rIns="72000" bIns="72000" numCol="1" anchor="ctr">
              <a:normAutofit/>
            </a:bodyPr>
            <a:lstStyle/>
            <a:p>
              <a:pPr algn="l" defTabSz="1828800">
                <a:defRPr b="1">
                  <a:solidFill>
                    <a:srgbClr val="FFFFFF"/>
                  </a:solidFill>
                  <a:latin typeface="Arial"/>
                  <a:ea typeface="Arial"/>
                  <a:cs typeface="Arial"/>
                  <a:sym typeface="Arial"/>
                </a:defRPr>
              </a:pPr>
              <a:endParaRPr/>
            </a:p>
          </p:txBody>
        </p:sp>
      </p:grpSp>
      <p:sp>
        <p:nvSpPr>
          <p:cNvPr id="222" name="Rechteck 12"/>
          <p:cNvSpPr txBox="1"/>
          <p:nvPr/>
        </p:nvSpPr>
        <p:spPr>
          <a:xfrm>
            <a:off x="4102213" y="4064546"/>
            <a:ext cx="3599385" cy="9027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1828800">
              <a:defRPr sz="2800" b="1">
                <a:solidFill>
                  <a:srgbClr val="FFFFFF"/>
                </a:solidFill>
                <a:latin typeface="Arial"/>
                <a:ea typeface="Arial"/>
                <a:cs typeface="Arial"/>
                <a:sym typeface="Arial"/>
              </a:defRPr>
            </a:pPr>
            <a:r>
              <a:t>Ich mache es richtig </a:t>
            </a:r>
            <a:r>
              <a:rPr b="0"/>
              <a:t>– er macht es falsch</a:t>
            </a:r>
          </a:p>
        </p:txBody>
      </p:sp>
      <p:sp>
        <p:nvSpPr>
          <p:cNvPr id="223" name="Rechteck 13"/>
          <p:cNvSpPr txBox="1"/>
          <p:nvPr/>
        </p:nvSpPr>
        <p:spPr>
          <a:xfrm>
            <a:off x="16971509" y="4266657"/>
            <a:ext cx="3744417" cy="9027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1828800">
              <a:defRPr sz="2800" b="1">
                <a:solidFill>
                  <a:srgbClr val="FFFFFF"/>
                </a:solidFill>
                <a:latin typeface="Arial"/>
                <a:ea typeface="Arial"/>
                <a:cs typeface="Arial"/>
                <a:sym typeface="Arial"/>
              </a:defRPr>
            </a:pPr>
            <a:r>
              <a:t>Ich mache es richtig</a:t>
            </a:r>
            <a:r>
              <a:rPr b="0"/>
              <a:t>- sie macht es falsch</a:t>
            </a:r>
          </a:p>
        </p:txBody>
      </p:sp>
      <p:sp>
        <p:nvSpPr>
          <p:cNvPr id="224" name="So oder ähnlich sehen alle kommunikativen Teufelskreise auf den ersten Blick aus!"/>
          <p:cNvSpPr txBox="1"/>
          <p:nvPr/>
        </p:nvSpPr>
        <p:spPr>
          <a:xfrm>
            <a:off x="3893422" y="11272378"/>
            <a:ext cx="17088492" cy="620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1828800">
              <a:defRPr>
                <a:latin typeface="Arial"/>
                <a:ea typeface="Arial"/>
                <a:cs typeface="Arial"/>
                <a:sym typeface="Arial"/>
              </a:defRPr>
            </a:lvl1pPr>
          </a:lstStyle>
          <a:p>
            <a:r>
              <a:t>So oder ähnlich sehen alle kommunikativen Teufelskreise auf den ersten Blick aus!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Titel 1"/>
          <p:cNvSpPr txBox="1">
            <a:spLocks noGrp="1"/>
          </p:cNvSpPr>
          <p:nvPr>
            <p:ph type="title"/>
          </p:nvPr>
        </p:nvSpPr>
        <p:spPr>
          <a:xfrm>
            <a:off x="825500" y="457200"/>
            <a:ext cx="20320000" cy="2082800"/>
          </a:xfrm>
          <a:prstGeom prst="rect">
            <a:avLst/>
          </a:prstGeom>
        </p:spPr>
        <p:txBody>
          <a:bodyPr/>
          <a:lstStyle/>
          <a:p>
            <a:r>
              <a:t>Linear betrachtet sieht er nur ihre schlimmen Beiträge ... und sie seine schlimmen Beiträge</a:t>
            </a:r>
          </a:p>
        </p:txBody>
      </p:sp>
      <p:sp>
        <p:nvSpPr>
          <p:cNvPr id="227" name="Foliennummernplatzhalter 3"/>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33</a:t>
            </a:fld>
            <a:endParaRPr/>
          </a:p>
        </p:txBody>
      </p:sp>
      <p:pic>
        <p:nvPicPr>
          <p:cNvPr id="228" name="Bild 6" descr="Bild 6"/>
          <p:cNvPicPr>
            <a:picLocks noChangeAspect="1"/>
          </p:cNvPicPr>
          <p:nvPr/>
        </p:nvPicPr>
        <p:blipFill>
          <a:blip r:embed="rId2"/>
          <a:stretch>
            <a:fillRect/>
          </a:stretch>
        </p:blipFill>
        <p:spPr>
          <a:xfrm>
            <a:off x="1216448" y="4769145"/>
            <a:ext cx="3686003" cy="7148611"/>
          </a:xfrm>
          <a:prstGeom prst="rect">
            <a:avLst/>
          </a:prstGeom>
          <a:ln w="12700">
            <a:miter lim="400000"/>
          </a:ln>
        </p:spPr>
      </p:pic>
      <p:pic>
        <p:nvPicPr>
          <p:cNvPr id="229" name="Bild 7" descr="Bild 7"/>
          <p:cNvPicPr>
            <a:picLocks noChangeAspect="1"/>
          </p:cNvPicPr>
          <p:nvPr/>
        </p:nvPicPr>
        <p:blipFill>
          <a:blip r:embed="rId3"/>
          <a:stretch>
            <a:fillRect/>
          </a:stretch>
        </p:blipFill>
        <p:spPr>
          <a:xfrm>
            <a:off x="20112879" y="4546150"/>
            <a:ext cx="3733801" cy="7594601"/>
          </a:xfrm>
          <a:prstGeom prst="rect">
            <a:avLst/>
          </a:prstGeom>
          <a:ln w="12700">
            <a:miter lim="400000"/>
          </a:ln>
        </p:spPr>
      </p:pic>
      <p:sp>
        <p:nvSpPr>
          <p:cNvPr id="230" name="Oval"/>
          <p:cNvSpPr/>
          <p:nvPr/>
        </p:nvSpPr>
        <p:spPr>
          <a:xfrm>
            <a:off x="14501153" y="3610046"/>
            <a:ext cx="4997585" cy="1872209"/>
          </a:xfrm>
          <a:prstGeom prst="ellipse">
            <a:avLst/>
          </a:prstGeom>
          <a:solidFill>
            <a:srgbClr val="929292"/>
          </a:solidFill>
          <a:ln w="12700">
            <a:miter lim="400000"/>
          </a:ln>
        </p:spPr>
        <p:txBody>
          <a:bodyPr lIns="72000" tIns="72000" rIns="72000" bIns="72000" anchor="ctr">
            <a:normAutofit/>
          </a:bodyPr>
          <a:lstStyle/>
          <a:p>
            <a:pPr algn="l" defTabSz="1828800">
              <a:lnSpc>
                <a:spcPct val="80000"/>
              </a:lnSpc>
              <a:defRPr>
                <a:solidFill>
                  <a:srgbClr val="FFFFFF"/>
                </a:solidFill>
                <a:latin typeface="Arial"/>
                <a:ea typeface="Arial"/>
                <a:cs typeface="Arial"/>
                <a:sym typeface="Arial"/>
              </a:defRPr>
            </a:pPr>
            <a:endParaRPr/>
          </a:p>
        </p:txBody>
      </p:sp>
      <p:sp>
        <p:nvSpPr>
          <p:cNvPr id="231" name="Ihr…"/>
          <p:cNvSpPr txBox="1"/>
          <p:nvPr/>
        </p:nvSpPr>
        <p:spPr>
          <a:xfrm>
            <a:off x="14914540" y="3884224"/>
            <a:ext cx="4170812" cy="13238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p>
            <a:pPr defTabSz="1828800">
              <a:lnSpc>
                <a:spcPct val="80000"/>
              </a:lnSpc>
              <a:defRPr sz="3000">
                <a:solidFill>
                  <a:srgbClr val="FFFFFF"/>
                </a:solidFill>
                <a:latin typeface="Arial"/>
                <a:ea typeface="Arial"/>
                <a:cs typeface="Arial"/>
                <a:sym typeface="Arial"/>
              </a:defRPr>
            </a:pPr>
            <a:r>
              <a:t>Ihr</a:t>
            </a:r>
          </a:p>
          <a:p>
            <a:pPr defTabSz="1828800">
              <a:lnSpc>
                <a:spcPct val="80000"/>
              </a:lnSpc>
              <a:defRPr sz="3000">
                <a:solidFill>
                  <a:srgbClr val="FFFFFF"/>
                </a:solidFill>
                <a:latin typeface="Arial"/>
                <a:ea typeface="Arial"/>
                <a:cs typeface="Arial"/>
                <a:sym typeface="Arial"/>
              </a:defRPr>
            </a:pPr>
            <a:r>
              <a:t>Kommunikations-beitrag</a:t>
            </a:r>
          </a:p>
        </p:txBody>
      </p:sp>
      <p:sp>
        <p:nvSpPr>
          <p:cNvPr id="232" name="Oval"/>
          <p:cNvSpPr/>
          <p:nvPr/>
        </p:nvSpPr>
        <p:spPr>
          <a:xfrm>
            <a:off x="4902450" y="9462825"/>
            <a:ext cx="4997585" cy="1872209"/>
          </a:xfrm>
          <a:prstGeom prst="ellipse">
            <a:avLst/>
          </a:prstGeom>
          <a:solidFill>
            <a:srgbClr val="929292"/>
          </a:solidFill>
          <a:ln w="12700">
            <a:miter lim="400000"/>
          </a:ln>
        </p:spPr>
        <p:txBody>
          <a:bodyPr lIns="72000" tIns="72000" rIns="72000" bIns="72000" anchor="ctr">
            <a:normAutofit/>
          </a:bodyPr>
          <a:lstStyle/>
          <a:p>
            <a:pPr algn="l" defTabSz="1828800">
              <a:lnSpc>
                <a:spcPct val="80000"/>
              </a:lnSpc>
              <a:defRPr>
                <a:solidFill>
                  <a:srgbClr val="FFFFFF"/>
                </a:solidFill>
                <a:latin typeface="Arial"/>
                <a:ea typeface="Arial"/>
                <a:cs typeface="Arial"/>
                <a:sym typeface="Arial"/>
              </a:defRPr>
            </a:pPr>
            <a:endParaRPr/>
          </a:p>
        </p:txBody>
      </p:sp>
      <p:sp>
        <p:nvSpPr>
          <p:cNvPr id="233" name="Sein…"/>
          <p:cNvSpPr txBox="1"/>
          <p:nvPr/>
        </p:nvSpPr>
        <p:spPr>
          <a:xfrm>
            <a:off x="5634328" y="9737004"/>
            <a:ext cx="3533827" cy="13238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p>
            <a:pPr defTabSz="1828800">
              <a:lnSpc>
                <a:spcPct val="80000"/>
              </a:lnSpc>
              <a:defRPr sz="3000">
                <a:solidFill>
                  <a:srgbClr val="FFFFFF"/>
                </a:solidFill>
                <a:latin typeface="Arial"/>
                <a:ea typeface="Arial"/>
                <a:cs typeface="Arial"/>
                <a:sym typeface="Arial"/>
              </a:defRPr>
            </a:pPr>
            <a:r>
              <a:t>Sein</a:t>
            </a:r>
          </a:p>
          <a:p>
            <a:pPr defTabSz="1828800">
              <a:lnSpc>
                <a:spcPct val="80000"/>
              </a:lnSpc>
              <a:defRPr sz="3000">
                <a:solidFill>
                  <a:srgbClr val="FFFFFF"/>
                </a:solidFill>
                <a:latin typeface="Arial"/>
                <a:ea typeface="Arial"/>
                <a:cs typeface="Arial"/>
                <a:sym typeface="Arial"/>
              </a:defRPr>
            </a:pPr>
            <a:r>
              <a:t>Kommunikations-beitrag</a:t>
            </a:r>
          </a:p>
        </p:txBody>
      </p:sp>
      <p:sp>
        <p:nvSpPr>
          <p:cNvPr id="234" name="Gerade Verbindung 23"/>
          <p:cNvSpPr/>
          <p:nvPr/>
        </p:nvSpPr>
        <p:spPr>
          <a:xfrm>
            <a:off x="7242929" y="3251763"/>
            <a:ext cx="8928994" cy="9232388"/>
          </a:xfrm>
          <a:prstGeom prst="line">
            <a:avLst/>
          </a:prstGeom>
          <a:ln w="63500">
            <a:solidFill>
              <a:srgbClr val="D70000"/>
            </a:solidFill>
          </a:ln>
        </p:spPr>
        <p:txBody>
          <a:bodyPr lIns="0" tIns="0" rIns="0" bIns="0" anchor="ctr"/>
          <a:lstStyle/>
          <a:p>
            <a:pPr algn="l" defTabSz="1828800">
              <a:defRPr>
                <a:latin typeface="Arial"/>
                <a:ea typeface="Arial"/>
                <a:cs typeface="Arial"/>
                <a:sym typeface="Arial"/>
              </a:defRPr>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Titel 1"/>
          <p:cNvSpPr txBox="1">
            <a:spLocks noGrp="1"/>
          </p:cNvSpPr>
          <p:nvPr>
            <p:ph type="title"/>
          </p:nvPr>
        </p:nvSpPr>
        <p:spPr>
          <a:xfrm>
            <a:off x="825500" y="457200"/>
            <a:ext cx="20320000" cy="1834132"/>
          </a:xfrm>
          <a:prstGeom prst="rect">
            <a:avLst/>
          </a:prstGeom>
        </p:spPr>
        <p:txBody>
          <a:bodyPr/>
          <a:lstStyle/>
          <a:p>
            <a:r>
              <a:t>Systemisch betrachtet sieht jeder: </a:t>
            </a:r>
            <a:br/>
            <a:r>
              <a:t>der andere reagiert auf meine Beiträge </a:t>
            </a:r>
          </a:p>
        </p:txBody>
      </p:sp>
      <p:sp>
        <p:nvSpPr>
          <p:cNvPr id="237" name="Foliennummernplatzhalter 3"/>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34</a:t>
            </a:fld>
            <a:endParaRPr/>
          </a:p>
        </p:txBody>
      </p:sp>
      <p:pic>
        <p:nvPicPr>
          <p:cNvPr id="238" name="Bild 6" descr="Bild 6"/>
          <p:cNvPicPr>
            <a:picLocks noChangeAspect="1"/>
          </p:cNvPicPr>
          <p:nvPr/>
        </p:nvPicPr>
        <p:blipFill>
          <a:blip r:embed="rId2"/>
          <a:stretch>
            <a:fillRect/>
          </a:stretch>
        </p:blipFill>
        <p:spPr>
          <a:xfrm>
            <a:off x="515408" y="4172694"/>
            <a:ext cx="3686003" cy="7148612"/>
          </a:xfrm>
          <a:prstGeom prst="rect">
            <a:avLst/>
          </a:prstGeom>
          <a:ln w="12700">
            <a:miter lim="400000"/>
          </a:ln>
        </p:spPr>
      </p:pic>
      <p:pic>
        <p:nvPicPr>
          <p:cNvPr id="239" name="Bild 7" descr="Bild 7"/>
          <p:cNvPicPr>
            <a:picLocks noChangeAspect="1"/>
          </p:cNvPicPr>
          <p:nvPr/>
        </p:nvPicPr>
        <p:blipFill>
          <a:blip r:embed="rId3"/>
          <a:stretch>
            <a:fillRect/>
          </a:stretch>
        </p:blipFill>
        <p:spPr>
          <a:xfrm>
            <a:off x="19773103" y="3904890"/>
            <a:ext cx="3733801" cy="7594601"/>
          </a:xfrm>
          <a:prstGeom prst="rect">
            <a:avLst/>
          </a:prstGeom>
          <a:ln w="12700">
            <a:miter lim="400000"/>
          </a:ln>
        </p:spPr>
      </p:pic>
      <p:sp>
        <p:nvSpPr>
          <p:cNvPr id="240" name="Oval"/>
          <p:cNvSpPr/>
          <p:nvPr/>
        </p:nvSpPr>
        <p:spPr>
          <a:xfrm>
            <a:off x="9602029" y="3249016"/>
            <a:ext cx="4997585" cy="1872209"/>
          </a:xfrm>
          <a:prstGeom prst="ellipse">
            <a:avLst/>
          </a:prstGeom>
          <a:solidFill>
            <a:srgbClr val="929292"/>
          </a:solidFill>
          <a:ln w="12700">
            <a:miter lim="400000"/>
          </a:ln>
        </p:spPr>
        <p:txBody>
          <a:bodyPr lIns="72000" tIns="72000" rIns="72000" bIns="72000" anchor="ctr">
            <a:normAutofit/>
          </a:bodyPr>
          <a:lstStyle/>
          <a:p>
            <a:pPr algn="l" defTabSz="1828800">
              <a:lnSpc>
                <a:spcPct val="80000"/>
              </a:lnSpc>
              <a:defRPr>
                <a:solidFill>
                  <a:srgbClr val="FFFFFF"/>
                </a:solidFill>
                <a:latin typeface="Arial"/>
                <a:ea typeface="Arial"/>
                <a:cs typeface="Arial"/>
                <a:sym typeface="Arial"/>
              </a:defRPr>
            </a:pPr>
            <a:endParaRPr/>
          </a:p>
        </p:txBody>
      </p:sp>
      <p:sp>
        <p:nvSpPr>
          <p:cNvPr id="241" name="Ihr…"/>
          <p:cNvSpPr txBox="1"/>
          <p:nvPr/>
        </p:nvSpPr>
        <p:spPr>
          <a:xfrm>
            <a:off x="10333907" y="3523193"/>
            <a:ext cx="3533828" cy="13238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p>
            <a:pPr defTabSz="1828800">
              <a:lnSpc>
                <a:spcPct val="80000"/>
              </a:lnSpc>
              <a:defRPr sz="2800">
                <a:solidFill>
                  <a:srgbClr val="FFFFFF"/>
                </a:solidFill>
                <a:latin typeface="Arial"/>
                <a:ea typeface="Arial"/>
                <a:cs typeface="Arial"/>
                <a:sym typeface="Arial"/>
              </a:defRPr>
            </a:pPr>
            <a:r>
              <a:rPr dirty="0" err="1"/>
              <a:t>Ihr</a:t>
            </a:r>
            <a:endParaRPr dirty="0"/>
          </a:p>
          <a:p>
            <a:pPr defTabSz="1828800">
              <a:lnSpc>
                <a:spcPct val="80000"/>
              </a:lnSpc>
              <a:defRPr sz="2800">
                <a:solidFill>
                  <a:srgbClr val="FFFFFF"/>
                </a:solidFill>
                <a:latin typeface="Arial"/>
                <a:ea typeface="Arial"/>
                <a:cs typeface="Arial"/>
                <a:sym typeface="Arial"/>
              </a:defRPr>
            </a:pPr>
            <a:r>
              <a:rPr dirty="0" err="1"/>
              <a:t>Kommunikations-beitrag</a:t>
            </a:r>
            <a:endParaRPr dirty="0"/>
          </a:p>
        </p:txBody>
      </p:sp>
      <p:sp>
        <p:nvSpPr>
          <p:cNvPr id="242" name="Oval"/>
          <p:cNvSpPr/>
          <p:nvPr/>
        </p:nvSpPr>
        <p:spPr>
          <a:xfrm>
            <a:off x="9602028" y="10120438"/>
            <a:ext cx="4997585" cy="1872209"/>
          </a:xfrm>
          <a:prstGeom prst="ellipse">
            <a:avLst/>
          </a:prstGeom>
          <a:solidFill>
            <a:srgbClr val="929292"/>
          </a:solidFill>
          <a:ln w="12700">
            <a:miter lim="400000"/>
          </a:ln>
        </p:spPr>
        <p:txBody>
          <a:bodyPr lIns="72000" tIns="72000" rIns="72000" bIns="72000" anchor="ctr">
            <a:normAutofit/>
          </a:bodyPr>
          <a:lstStyle/>
          <a:p>
            <a:pPr algn="l" defTabSz="1828800">
              <a:lnSpc>
                <a:spcPct val="80000"/>
              </a:lnSpc>
              <a:defRPr>
                <a:solidFill>
                  <a:srgbClr val="FFFFFF"/>
                </a:solidFill>
                <a:latin typeface="Arial"/>
                <a:ea typeface="Arial"/>
                <a:cs typeface="Arial"/>
                <a:sym typeface="Arial"/>
              </a:defRPr>
            </a:pPr>
            <a:endParaRPr/>
          </a:p>
        </p:txBody>
      </p:sp>
      <p:sp>
        <p:nvSpPr>
          <p:cNvPr id="243" name="Sein…"/>
          <p:cNvSpPr txBox="1"/>
          <p:nvPr/>
        </p:nvSpPr>
        <p:spPr>
          <a:xfrm>
            <a:off x="10333907" y="10175638"/>
            <a:ext cx="3533828" cy="13238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p>
            <a:pPr defTabSz="1828800">
              <a:lnSpc>
                <a:spcPct val="80000"/>
              </a:lnSpc>
              <a:defRPr sz="2800">
                <a:solidFill>
                  <a:srgbClr val="FFFFFF"/>
                </a:solidFill>
                <a:latin typeface="Arial"/>
                <a:ea typeface="Arial"/>
                <a:cs typeface="Arial"/>
                <a:sym typeface="Arial"/>
              </a:defRPr>
            </a:pPr>
            <a:r>
              <a:t>Sein</a:t>
            </a:r>
          </a:p>
          <a:p>
            <a:pPr defTabSz="1828800">
              <a:lnSpc>
                <a:spcPct val="80000"/>
              </a:lnSpc>
              <a:defRPr sz="2800">
                <a:solidFill>
                  <a:srgbClr val="FFFFFF"/>
                </a:solidFill>
                <a:latin typeface="Arial"/>
                <a:ea typeface="Arial"/>
                <a:cs typeface="Arial"/>
                <a:sym typeface="Arial"/>
              </a:defRPr>
            </a:pPr>
            <a:r>
              <a:t>Kommunikations-beitrag</a:t>
            </a:r>
          </a:p>
        </p:txBody>
      </p:sp>
      <p:sp>
        <p:nvSpPr>
          <p:cNvPr id="244" name="Rechteck 10"/>
          <p:cNvSpPr/>
          <p:nvPr/>
        </p:nvSpPr>
        <p:spPr>
          <a:xfrm>
            <a:off x="4667593" y="5181981"/>
            <a:ext cx="2880321" cy="5328594"/>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4600" b="1">
                <a:solidFill>
                  <a:srgbClr val="FFFFFF"/>
                </a:solidFill>
                <a:latin typeface="Arial"/>
                <a:ea typeface="Arial"/>
                <a:cs typeface="Arial"/>
                <a:sym typeface="Arial"/>
              </a:defRPr>
            </a:lvl1pPr>
          </a:lstStyle>
          <a:p>
            <a:r>
              <a:t>Ihr inneres Erleben</a:t>
            </a:r>
          </a:p>
        </p:txBody>
      </p:sp>
      <p:sp>
        <p:nvSpPr>
          <p:cNvPr id="245" name="Rechteck 11"/>
          <p:cNvSpPr/>
          <p:nvPr/>
        </p:nvSpPr>
        <p:spPr>
          <a:xfrm>
            <a:off x="16653729" y="4847046"/>
            <a:ext cx="2880321" cy="5328593"/>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4600" b="1">
                <a:solidFill>
                  <a:srgbClr val="FFFFFF"/>
                </a:solidFill>
                <a:latin typeface="Arial"/>
                <a:ea typeface="Arial"/>
                <a:cs typeface="Arial"/>
                <a:sym typeface="Arial"/>
              </a:defRPr>
            </a:lvl1pPr>
          </a:lstStyle>
          <a:p>
            <a:r>
              <a:t>Sein inneres Erleben</a:t>
            </a:r>
          </a:p>
        </p:txBody>
      </p:sp>
      <p:cxnSp>
        <p:nvCxnSpPr>
          <p:cNvPr id="3" name="Gekrümmte Verbindung 2">
            <a:extLst>
              <a:ext uri="{FF2B5EF4-FFF2-40B4-BE49-F238E27FC236}">
                <a16:creationId xmlns:a16="http://schemas.microsoft.com/office/drawing/2014/main" id="{E67D69FA-CEC4-E8EB-9740-3F2F253A425A}"/>
              </a:ext>
            </a:extLst>
          </p:cNvPr>
          <p:cNvCxnSpPr>
            <a:stCxn id="240" idx="6"/>
            <a:endCxn id="245" idx="0"/>
          </p:cNvCxnSpPr>
          <p:nvPr/>
        </p:nvCxnSpPr>
        <p:spPr>
          <a:xfrm>
            <a:off x="14599614" y="4185121"/>
            <a:ext cx="3494276" cy="661925"/>
          </a:xfrm>
          <a:prstGeom prst="curvedConnector2">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5" name="Gekrümmte Verbindung 4">
            <a:extLst>
              <a:ext uri="{FF2B5EF4-FFF2-40B4-BE49-F238E27FC236}">
                <a16:creationId xmlns:a16="http://schemas.microsoft.com/office/drawing/2014/main" id="{6019CC9C-F773-9418-0EDC-98AB8C5E523D}"/>
              </a:ext>
            </a:extLst>
          </p:cNvPr>
          <p:cNvCxnSpPr>
            <a:cxnSpLocks/>
            <a:stCxn id="245" idx="2"/>
            <a:endCxn id="242" idx="6"/>
          </p:cNvCxnSpPr>
          <p:nvPr/>
        </p:nvCxnSpPr>
        <p:spPr>
          <a:xfrm rot="5400000">
            <a:off x="15906300" y="8868953"/>
            <a:ext cx="880904" cy="3494277"/>
          </a:xfrm>
          <a:prstGeom prst="curvedConnector2">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6" name="Gekrümmte Verbindung 5">
            <a:extLst>
              <a:ext uri="{FF2B5EF4-FFF2-40B4-BE49-F238E27FC236}">
                <a16:creationId xmlns:a16="http://schemas.microsoft.com/office/drawing/2014/main" id="{059B583C-C081-760F-7630-8DBC7CFADA6F}"/>
              </a:ext>
            </a:extLst>
          </p:cNvPr>
          <p:cNvCxnSpPr>
            <a:cxnSpLocks/>
            <a:stCxn id="242" idx="2"/>
            <a:endCxn id="244" idx="2"/>
          </p:cNvCxnSpPr>
          <p:nvPr/>
        </p:nvCxnSpPr>
        <p:spPr>
          <a:xfrm rot="10800000">
            <a:off x="6107754" y="10510575"/>
            <a:ext cx="3494274" cy="545968"/>
          </a:xfrm>
          <a:prstGeom prst="curvedConnector2">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9" name="Gekrümmte Verbindung 8">
            <a:extLst>
              <a:ext uri="{FF2B5EF4-FFF2-40B4-BE49-F238E27FC236}">
                <a16:creationId xmlns:a16="http://schemas.microsoft.com/office/drawing/2014/main" id="{B4C7C98E-BDDE-9086-077B-B1C4155CDCF9}"/>
              </a:ext>
            </a:extLst>
          </p:cNvPr>
          <p:cNvCxnSpPr>
            <a:cxnSpLocks/>
            <a:stCxn id="244" idx="0"/>
            <a:endCxn id="240" idx="2"/>
          </p:cNvCxnSpPr>
          <p:nvPr/>
        </p:nvCxnSpPr>
        <p:spPr>
          <a:xfrm rot="5400000" flipH="1" flipV="1">
            <a:off x="7356461" y="2936414"/>
            <a:ext cx="996860" cy="3494275"/>
          </a:xfrm>
          <a:prstGeom prst="curvedConnector2">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Titel 3"/>
          <p:cNvSpPr txBox="1">
            <a:spLocks noGrp="1"/>
          </p:cNvSpPr>
          <p:nvPr>
            <p:ph type="title"/>
          </p:nvPr>
        </p:nvSpPr>
        <p:spPr>
          <a:xfrm>
            <a:off x="825500" y="457200"/>
            <a:ext cx="20320000" cy="2082800"/>
          </a:xfrm>
          <a:prstGeom prst="rect">
            <a:avLst/>
          </a:prstGeom>
        </p:spPr>
        <p:txBody>
          <a:bodyPr/>
          <a:lstStyle/>
          <a:p>
            <a:r>
              <a:t>Beziehungen gestalten sich zirkulär:</a:t>
            </a:r>
            <a:br/>
            <a:r>
              <a:t>Der positiver Beziehungskreislauf</a:t>
            </a:r>
          </a:p>
        </p:txBody>
      </p:sp>
      <p:sp>
        <p:nvSpPr>
          <p:cNvPr id="252" name="Foliennummer"/>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35</a:t>
            </a:fld>
            <a:endParaRPr/>
          </a:p>
        </p:txBody>
      </p:sp>
      <p:grpSp>
        <p:nvGrpSpPr>
          <p:cNvPr id="255" name="Oval 2"/>
          <p:cNvGrpSpPr/>
          <p:nvPr/>
        </p:nvGrpSpPr>
        <p:grpSpPr>
          <a:xfrm>
            <a:off x="10355912" y="3581255"/>
            <a:ext cx="4497180" cy="1853093"/>
            <a:chOff x="0" y="0"/>
            <a:chExt cx="4497179" cy="1853092"/>
          </a:xfrm>
        </p:grpSpPr>
        <p:sp>
          <p:nvSpPr>
            <p:cNvPr id="253" name="Oval"/>
            <p:cNvSpPr/>
            <p:nvPr/>
          </p:nvSpPr>
          <p:spPr>
            <a:xfrm>
              <a:off x="0" y="-1"/>
              <a:ext cx="4497180" cy="1853094"/>
            </a:xfrm>
            <a:prstGeom prst="ellipse">
              <a:avLst/>
            </a:prstGeom>
            <a:solidFill>
              <a:srgbClr val="FFFFFF"/>
            </a:solidFill>
            <a:ln w="38100" cap="flat">
              <a:solidFill>
                <a:srgbClr val="ABADCB"/>
              </a:solidFill>
              <a:prstDash val="solid"/>
              <a:round/>
            </a:ln>
            <a:effectLst/>
          </p:spPr>
          <p:txBody>
            <a:bodyPr wrap="square" lIns="72000" tIns="72000" rIns="72000" bIns="72000" numCol="1" anchor="ctr">
              <a:normAutofit/>
            </a:bodyPr>
            <a:lstStyle/>
            <a:p>
              <a:pPr algn="l" defTabSz="1828800">
                <a:defRPr sz="2800">
                  <a:latin typeface="Arial"/>
                  <a:ea typeface="Arial"/>
                  <a:cs typeface="Arial"/>
                  <a:sym typeface="Arial"/>
                </a:defRPr>
              </a:pPr>
              <a:endParaRPr/>
            </a:p>
          </p:txBody>
        </p:sp>
        <p:sp>
          <p:nvSpPr>
            <p:cNvPr id="254" name="Verhalten der Führungskraft"/>
            <p:cNvSpPr txBox="1"/>
            <p:nvPr/>
          </p:nvSpPr>
          <p:spPr>
            <a:xfrm>
              <a:off x="658596" y="271378"/>
              <a:ext cx="3179986" cy="131033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2000" tIns="72000" rIns="72000" bIns="72000" numCol="1" anchor="ctr">
              <a:normAutofit/>
            </a:bodyPr>
            <a:lstStyle>
              <a:lvl1pPr algn="l" defTabSz="1828800">
                <a:defRPr sz="2800">
                  <a:latin typeface="Arial"/>
                  <a:ea typeface="Arial"/>
                  <a:cs typeface="Arial"/>
                  <a:sym typeface="Arial"/>
                </a:defRPr>
              </a:lvl1pPr>
            </a:lstStyle>
            <a:p>
              <a:r>
                <a:t>Verhalten der Führungskraft</a:t>
              </a:r>
            </a:p>
          </p:txBody>
        </p:sp>
      </p:grpSp>
      <p:sp>
        <p:nvSpPr>
          <p:cNvPr id="256" name="Rechteck 5"/>
          <p:cNvSpPr/>
          <p:nvPr/>
        </p:nvSpPr>
        <p:spPr>
          <a:xfrm>
            <a:off x="14595744" y="5434345"/>
            <a:ext cx="3060579" cy="4310001"/>
          </a:xfrm>
          <a:prstGeom prst="rect">
            <a:avLst/>
          </a:prstGeom>
          <a:solidFill>
            <a:srgbClr val="FFFFFF"/>
          </a:solidFill>
          <a:ln w="38100">
            <a:solidFill>
              <a:srgbClr val="ABADCB"/>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2800">
                <a:latin typeface="Arial"/>
                <a:ea typeface="Arial"/>
                <a:cs typeface="Arial"/>
                <a:sym typeface="Arial"/>
              </a:defRPr>
            </a:lvl1pPr>
          </a:lstStyle>
          <a:p>
            <a:r>
              <a:t>Inneres Erleben Mitarbeiter</a:t>
            </a:r>
          </a:p>
        </p:txBody>
      </p:sp>
      <p:grpSp>
        <p:nvGrpSpPr>
          <p:cNvPr id="259" name="Oval 6"/>
          <p:cNvGrpSpPr/>
          <p:nvPr/>
        </p:nvGrpSpPr>
        <p:grpSpPr>
          <a:xfrm>
            <a:off x="10168529" y="9882575"/>
            <a:ext cx="4497181" cy="1853093"/>
            <a:chOff x="0" y="0"/>
            <a:chExt cx="4497179" cy="1853092"/>
          </a:xfrm>
        </p:grpSpPr>
        <p:sp>
          <p:nvSpPr>
            <p:cNvPr id="257" name="Oval"/>
            <p:cNvSpPr/>
            <p:nvPr/>
          </p:nvSpPr>
          <p:spPr>
            <a:xfrm>
              <a:off x="0" y="-1"/>
              <a:ext cx="4497180" cy="1853094"/>
            </a:xfrm>
            <a:prstGeom prst="ellipse">
              <a:avLst/>
            </a:prstGeom>
            <a:solidFill>
              <a:srgbClr val="FFFFFF"/>
            </a:solidFill>
            <a:ln w="38100" cap="flat">
              <a:solidFill>
                <a:srgbClr val="ABADCB"/>
              </a:solidFill>
              <a:prstDash val="solid"/>
              <a:round/>
            </a:ln>
            <a:effectLst/>
          </p:spPr>
          <p:txBody>
            <a:bodyPr wrap="square" lIns="72000" tIns="72000" rIns="72000" bIns="72000" numCol="1" anchor="ctr">
              <a:normAutofit/>
            </a:bodyPr>
            <a:lstStyle/>
            <a:p>
              <a:pPr algn="l" defTabSz="1828800">
                <a:defRPr sz="2800">
                  <a:latin typeface="Arial"/>
                  <a:ea typeface="Arial"/>
                  <a:cs typeface="Arial"/>
                  <a:sym typeface="Arial"/>
                </a:defRPr>
              </a:pPr>
              <a:endParaRPr/>
            </a:p>
          </p:txBody>
        </p:sp>
        <p:sp>
          <p:nvSpPr>
            <p:cNvPr id="258" name="Verhalten Mitarbeiter"/>
            <p:cNvSpPr txBox="1"/>
            <p:nvPr/>
          </p:nvSpPr>
          <p:spPr>
            <a:xfrm>
              <a:off x="658596" y="271378"/>
              <a:ext cx="3179986" cy="131033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2000" tIns="72000" rIns="72000" bIns="72000" numCol="1" anchor="ctr">
              <a:normAutofit/>
            </a:bodyPr>
            <a:lstStyle>
              <a:lvl1pPr algn="l" defTabSz="1828800">
                <a:defRPr sz="2800">
                  <a:latin typeface="Arial"/>
                  <a:ea typeface="Arial"/>
                  <a:cs typeface="Arial"/>
                  <a:sym typeface="Arial"/>
                </a:defRPr>
              </a:lvl1pPr>
            </a:lstStyle>
            <a:p>
              <a:r>
                <a:t>Verhalten Mitarbeiter</a:t>
              </a:r>
            </a:p>
          </p:txBody>
        </p:sp>
      </p:grpSp>
      <p:sp>
        <p:nvSpPr>
          <p:cNvPr id="271" name="Gekrümmte Verbindung 8"/>
          <p:cNvSpPr/>
          <p:nvPr/>
        </p:nvSpPr>
        <p:spPr>
          <a:xfrm>
            <a:off x="8864943" y="4485237"/>
            <a:ext cx="1472557" cy="9300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486" y="10275"/>
                  <a:pt x="10686" y="3075"/>
                  <a:pt x="21600" y="0"/>
                </a:cubicBezTo>
              </a:path>
            </a:pathLst>
          </a:custGeom>
          <a:ln w="38100">
            <a:solidFill>
              <a:srgbClr val="ABADCB"/>
            </a:solidFill>
            <a:tailEnd type="triangle"/>
          </a:ln>
        </p:spPr>
        <p:txBody>
          <a:bodyPr/>
          <a:lstStyle/>
          <a:p>
            <a:endParaRPr/>
          </a:p>
        </p:txBody>
      </p:sp>
      <p:sp>
        <p:nvSpPr>
          <p:cNvPr id="272" name="Gekrümmte Verbindung 10"/>
          <p:cNvSpPr/>
          <p:nvPr/>
        </p:nvSpPr>
        <p:spPr>
          <a:xfrm>
            <a:off x="14869717" y="4551017"/>
            <a:ext cx="1189330" cy="8642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283" y="3812"/>
                  <a:pt x="17483" y="11012"/>
                  <a:pt x="21600" y="21600"/>
                </a:cubicBezTo>
              </a:path>
            </a:pathLst>
          </a:custGeom>
          <a:ln w="38100">
            <a:solidFill>
              <a:srgbClr val="ABADCB"/>
            </a:solidFill>
            <a:tailEnd type="triangle"/>
          </a:ln>
        </p:spPr>
        <p:txBody>
          <a:bodyPr/>
          <a:lstStyle/>
          <a:p>
            <a:endParaRPr/>
          </a:p>
        </p:txBody>
      </p:sp>
      <p:sp>
        <p:nvSpPr>
          <p:cNvPr id="273" name="Gekrümmte Verbindung 12"/>
          <p:cNvSpPr/>
          <p:nvPr/>
        </p:nvSpPr>
        <p:spPr>
          <a:xfrm>
            <a:off x="14654287" y="9763458"/>
            <a:ext cx="1382741" cy="12015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013" y="11714"/>
                  <a:pt x="10813" y="18914"/>
                  <a:pt x="0" y="21600"/>
                </a:cubicBezTo>
              </a:path>
            </a:pathLst>
          </a:custGeom>
          <a:ln w="38100">
            <a:solidFill>
              <a:srgbClr val="ABADCB"/>
            </a:solidFill>
            <a:tailEnd type="triangle"/>
          </a:ln>
        </p:spPr>
        <p:txBody>
          <a:bodyPr/>
          <a:lstStyle/>
          <a:p>
            <a:endParaRPr/>
          </a:p>
        </p:txBody>
      </p:sp>
      <p:sp>
        <p:nvSpPr>
          <p:cNvPr id="274" name="Gekrümmte Verbindung 14"/>
          <p:cNvSpPr/>
          <p:nvPr/>
        </p:nvSpPr>
        <p:spPr>
          <a:xfrm>
            <a:off x="9110067" y="9763458"/>
            <a:ext cx="1088479" cy="84774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638" y="17086"/>
                  <a:pt x="4438" y="9886"/>
                  <a:pt x="0" y="0"/>
                </a:cubicBezTo>
              </a:path>
            </a:pathLst>
          </a:custGeom>
          <a:ln w="38100">
            <a:solidFill>
              <a:srgbClr val="ABADCB"/>
            </a:solidFill>
            <a:tailEnd type="triangle"/>
          </a:ln>
        </p:spPr>
        <p:txBody>
          <a:bodyPr/>
          <a:lstStyle/>
          <a:p>
            <a:endParaRPr/>
          </a:p>
        </p:txBody>
      </p:sp>
      <p:sp>
        <p:nvSpPr>
          <p:cNvPr id="264" name="Plus 19"/>
          <p:cNvSpPr/>
          <p:nvPr/>
        </p:nvSpPr>
        <p:spPr>
          <a:xfrm>
            <a:off x="13394783" y="3941645"/>
            <a:ext cx="1162861" cy="1132313"/>
          </a:xfrm>
          <a:custGeom>
            <a:avLst/>
            <a:gdLst/>
            <a:ahLst/>
            <a:cxnLst>
              <a:cxn ang="0">
                <a:pos x="wd2" y="hd2"/>
              </a:cxn>
              <a:cxn ang="5400000">
                <a:pos x="wd2" y="hd2"/>
              </a:cxn>
              <a:cxn ang="10800000">
                <a:pos x="wd2" y="hd2"/>
              </a:cxn>
              <a:cxn ang="16200000">
                <a:pos x="wd2" y="hd2"/>
              </a:cxn>
            </a:cxnLst>
            <a:rect l="0" t="0" r="r" b="b"/>
            <a:pathLst>
              <a:path w="21600" h="21600" extrusionOk="0">
                <a:moveTo>
                  <a:pt x="0" y="7344"/>
                </a:moveTo>
                <a:lnTo>
                  <a:pt x="7434" y="7344"/>
                </a:lnTo>
                <a:lnTo>
                  <a:pt x="7434" y="0"/>
                </a:lnTo>
                <a:lnTo>
                  <a:pt x="14166" y="0"/>
                </a:lnTo>
                <a:lnTo>
                  <a:pt x="14166" y="7344"/>
                </a:lnTo>
                <a:lnTo>
                  <a:pt x="21600" y="7344"/>
                </a:lnTo>
                <a:lnTo>
                  <a:pt x="21600" y="14256"/>
                </a:lnTo>
                <a:lnTo>
                  <a:pt x="14166" y="14256"/>
                </a:lnTo>
                <a:lnTo>
                  <a:pt x="14166" y="21600"/>
                </a:lnTo>
                <a:lnTo>
                  <a:pt x="7434" y="21600"/>
                </a:lnTo>
                <a:lnTo>
                  <a:pt x="7434" y="14256"/>
                </a:lnTo>
                <a:lnTo>
                  <a:pt x="0" y="14256"/>
                </a:lnTo>
                <a:close/>
              </a:path>
            </a:pathLst>
          </a:custGeom>
          <a:solidFill>
            <a:srgbClr val="008000"/>
          </a:solidFill>
          <a:ln w="38100">
            <a:solidFill>
              <a:srgbClr val="ABADCB"/>
            </a:solidFill>
          </a:ln>
        </p:spPr>
        <p:txBody>
          <a:bodyPr lIns="72000" tIns="72000" rIns="72000" bIns="72000" anchor="ctr">
            <a:normAutofit/>
          </a:bodyPr>
          <a:lstStyle/>
          <a:p>
            <a:pPr algn="l" defTabSz="1828800">
              <a:lnSpc>
                <a:spcPct val="80000"/>
              </a:lnSpc>
              <a:defRPr>
                <a:latin typeface="Arial"/>
                <a:ea typeface="Arial"/>
                <a:cs typeface="Arial"/>
                <a:sym typeface="Arial"/>
              </a:defRPr>
            </a:pPr>
            <a:endParaRPr/>
          </a:p>
        </p:txBody>
      </p:sp>
      <p:sp>
        <p:nvSpPr>
          <p:cNvPr id="265" name="Plus 20"/>
          <p:cNvSpPr/>
          <p:nvPr/>
        </p:nvSpPr>
        <p:spPr>
          <a:xfrm>
            <a:off x="15544603" y="8178770"/>
            <a:ext cx="1162861" cy="1132313"/>
          </a:xfrm>
          <a:custGeom>
            <a:avLst/>
            <a:gdLst/>
            <a:ahLst/>
            <a:cxnLst>
              <a:cxn ang="0">
                <a:pos x="wd2" y="hd2"/>
              </a:cxn>
              <a:cxn ang="5400000">
                <a:pos x="wd2" y="hd2"/>
              </a:cxn>
              <a:cxn ang="10800000">
                <a:pos x="wd2" y="hd2"/>
              </a:cxn>
              <a:cxn ang="16200000">
                <a:pos x="wd2" y="hd2"/>
              </a:cxn>
            </a:cxnLst>
            <a:rect l="0" t="0" r="r" b="b"/>
            <a:pathLst>
              <a:path w="21600" h="21600" extrusionOk="0">
                <a:moveTo>
                  <a:pt x="0" y="7344"/>
                </a:moveTo>
                <a:lnTo>
                  <a:pt x="7434" y="7344"/>
                </a:lnTo>
                <a:lnTo>
                  <a:pt x="7434" y="0"/>
                </a:lnTo>
                <a:lnTo>
                  <a:pt x="14166" y="0"/>
                </a:lnTo>
                <a:lnTo>
                  <a:pt x="14166" y="7344"/>
                </a:lnTo>
                <a:lnTo>
                  <a:pt x="21600" y="7344"/>
                </a:lnTo>
                <a:lnTo>
                  <a:pt x="21600" y="14256"/>
                </a:lnTo>
                <a:lnTo>
                  <a:pt x="14166" y="14256"/>
                </a:lnTo>
                <a:lnTo>
                  <a:pt x="14166" y="21600"/>
                </a:lnTo>
                <a:lnTo>
                  <a:pt x="7434" y="21600"/>
                </a:lnTo>
                <a:lnTo>
                  <a:pt x="7434" y="14256"/>
                </a:lnTo>
                <a:lnTo>
                  <a:pt x="0" y="14256"/>
                </a:lnTo>
                <a:close/>
              </a:path>
            </a:pathLst>
          </a:custGeom>
          <a:solidFill>
            <a:srgbClr val="008000"/>
          </a:solidFill>
          <a:ln w="38100">
            <a:solidFill>
              <a:srgbClr val="ABADCB"/>
            </a:solidFill>
          </a:ln>
        </p:spPr>
        <p:txBody>
          <a:bodyPr lIns="72000" tIns="72000" rIns="72000" bIns="72000" anchor="ctr">
            <a:normAutofit/>
          </a:bodyPr>
          <a:lstStyle/>
          <a:p>
            <a:pPr algn="l" defTabSz="1828800">
              <a:lnSpc>
                <a:spcPct val="80000"/>
              </a:lnSpc>
              <a:defRPr>
                <a:latin typeface="Arial"/>
                <a:ea typeface="Arial"/>
                <a:cs typeface="Arial"/>
                <a:sym typeface="Arial"/>
              </a:defRPr>
            </a:pPr>
            <a:endParaRPr/>
          </a:p>
        </p:txBody>
      </p:sp>
      <p:sp>
        <p:nvSpPr>
          <p:cNvPr id="266" name="Plus 21"/>
          <p:cNvSpPr/>
          <p:nvPr/>
        </p:nvSpPr>
        <p:spPr>
          <a:xfrm>
            <a:off x="12794303" y="10242965"/>
            <a:ext cx="1162861" cy="1132313"/>
          </a:xfrm>
          <a:custGeom>
            <a:avLst/>
            <a:gdLst/>
            <a:ahLst/>
            <a:cxnLst>
              <a:cxn ang="0">
                <a:pos x="wd2" y="hd2"/>
              </a:cxn>
              <a:cxn ang="5400000">
                <a:pos x="wd2" y="hd2"/>
              </a:cxn>
              <a:cxn ang="10800000">
                <a:pos x="wd2" y="hd2"/>
              </a:cxn>
              <a:cxn ang="16200000">
                <a:pos x="wd2" y="hd2"/>
              </a:cxn>
            </a:cxnLst>
            <a:rect l="0" t="0" r="r" b="b"/>
            <a:pathLst>
              <a:path w="21600" h="21600" extrusionOk="0">
                <a:moveTo>
                  <a:pt x="0" y="7344"/>
                </a:moveTo>
                <a:lnTo>
                  <a:pt x="7434" y="7344"/>
                </a:lnTo>
                <a:lnTo>
                  <a:pt x="7434" y="0"/>
                </a:lnTo>
                <a:lnTo>
                  <a:pt x="14166" y="0"/>
                </a:lnTo>
                <a:lnTo>
                  <a:pt x="14166" y="7344"/>
                </a:lnTo>
                <a:lnTo>
                  <a:pt x="21600" y="7344"/>
                </a:lnTo>
                <a:lnTo>
                  <a:pt x="21600" y="14256"/>
                </a:lnTo>
                <a:lnTo>
                  <a:pt x="14166" y="14256"/>
                </a:lnTo>
                <a:lnTo>
                  <a:pt x="14166" y="21600"/>
                </a:lnTo>
                <a:lnTo>
                  <a:pt x="7434" y="21600"/>
                </a:lnTo>
                <a:lnTo>
                  <a:pt x="7434" y="14256"/>
                </a:lnTo>
                <a:lnTo>
                  <a:pt x="0" y="14256"/>
                </a:lnTo>
                <a:close/>
              </a:path>
            </a:pathLst>
          </a:custGeom>
          <a:solidFill>
            <a:srgbClr val="008000"/>
          </a:solidFill>
          <a:ln w="38100">
            <a:solidFill>
              <a:srgbClr val="ABADCB"/>
            </a:solidFill>
          </a:ln>
        </p:spPr>
        <p:txBody>
          <a:bodyPr lIns="72000" tIns="72000" rIns="72000" bIns="72000" anchor="ctr">
            <a:normAutofit/>
          </a:bodyPr>
          <a:lstStyle/>
          <a:p>
            <a:pPr algn="l" defTabSz="1828800">
              <a:lnSpc>
                <a:spcPct val="80000"/>
              </a:lnSpc>
              <a:defRPr>
                <a:latin typeface="Arial"/>
                <a:ea typeface="Arial"/>
                <a:cs typeface="Arial"/>
                <a:sym typeface="Arial"/>
              </a:defRPr>
            </a:pPr>
            <a:endParaRPr/>
          </a:p>
        </p:txBody>
      </p:sp>
      <p:pic>
        <p:nvPicPr>
          <p:cNvPr id="267" name="Bild 22" descr="Bild 22"/>
          <p:cNvPicPr>
            <a:picLocks noChangeAspect="1"/>
          </p:cNvPicPr>
          <p:nvPr/>
        </p:nvPicPr>
        <p:blipFill>
          <a:blip r:embed="rId2"/>
          <a:stretch>
            <a:fillRect/>
          </a:stretch>
        </p:blipFill>
        <p:spPr>
          <a:xfrm>
            <a:off x="1297916" y="3922595"/>
            <a:ext cx="5587336" cy="7812317"/>
          </a:xfrm>
          <a:prstGeom prst="rect">
            <a:avLst/>
          </a:prstGeom>
          <a:ln w="12700">
            <a:miter lim="400000"/>
          </a:ln>
        </p:spPr>
      </p:pic>
      <p:pic>
        <p:nvPicPr>
          <p:cNvPr id="268" name="Bild 23" descr="Bild 23"/>
          <p:cNvPicPr>
            <a:picLocks noChangeAspect="1"/>
          </p:cNvPicPr>
          <p:nvPr/>
        </p:nvPicPr>
        <p:blipFill>
          <a:blip r:embed="rId3"/>
          <a:stretch>
            <a:fillRect/>
          </a:stretch>
        </p:blipFill>
        <p:spPr>
          <a:xfrm>
            <a:off x="17948988" y="3621673"/>
            <a:ext cx="4497180" cy="6602243"/>
          </a:xfrm>
          <a:prstGeom prst="rect">
            <a:avLst/>
          </a:prstGeom>
          <a:ln w="12700">
            <a:miter lim="400000"/>
          </a:ln>
        </p:spPr>
      </p:pic>
      <p:sp>
        <p:nvSpPr>
          <p:cNvPr id="269" name="Rechteck 1"/>
          <p:cNvSpPr/>
          <p:nvPr/>
        </p:nvSpPr>
        <p:spPr>
          <a:xfrm>
            <a:off x="7441073" y="5434345"/>
            <a:ext cx="3060579" cy="4310001"/>
          </a:xfrm>
          <a:prstGeom prst="rect">
            <a:avLst/>
          </a:prstGeom>
          <a:solidFill>
            <a:srgbClr val="FFFFFF"/>
          </a:solidFill>
          <a:ln w="38100">
            <a:solidFill>
              <a:srgbClr val="ABADCB"/>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2800">
                <a:latin typeface="Arial"/>
                <a:ea typeface="Arial"/>
                <a:cs typeface="Arial"/>
                <a:sym typeface="Arial"/>
              </a:defRPr>
            </a:lvl1pPr>
          </a:lstStyle>
          <a:p>
            <a:r>
              <a:t>Inneres Erleben Führungskraft</a:t>
            </a:r>
          </a:p>
        </p:txBody>
      </p:sp>
      <p:sp>
        <p:nvSpPr>
          <p:cNvPr id="270" name="Plus 18"/>
          <p:cNvSpPr/>
          <p:nvPr/>
        </p:nvSpPr>
        <p:spPr>
          <a:xfrm>
            <a:off x="8176573" y="8178770"/>
            <a:ext cx="1162861" cy="1132313"/>
          </a:xfrm>
          <a:custGeom>
            <a:avLst/>
            <a:gdLst/>
            <a:ahLst/>
            <a:cxnLst>
              <a:cxn ang="0">
                <a:pos x="wd2" y="hd2"/>
              </a:cxn>
              <a:cxn ang="5400000">
                <a:pos x="wd2" y="hd2"/>
              </a:cxn>
              <a:cxn ang="10800000">
                <a:pos x="wd2" y="hd2"/>
              </a:cxn>
              <a:cxn ang="16200000">
                <a:pos x="wd2" y="hd2"/>
              </a:cxn>
            </a:cxnLst>
            <a:rect l="0" t="0" r="r" b="b"/>
            <a:pathLst>
              <a:path w="21600" h="21600" extrusionOk="0">
                <a:moveTo>
                  <a:pt x="0" y="7344"/>
                </a:moveTo>
                <a:lnTo>
                  <a:pt x="7434" y="7344"/>
                </a:lnTo>
                <a:lnTo>
                  <a:pt x="7434" y="0"/>
                </a:lnTo>
                <a:lnTo>
                  <a:pt x="14166" y="0"/>
                </a:lnTo>
                <a:lnTo>
                  <a:pt x="14166" y="7344"/>
                </a:lnTo>
                <a:lnTo>
                  <a:pt x="21600" y="7344"/>
                </a:lnTo>
                <a:lnTo>
                  <a:pt x="21600" y="14256"/>
                </a:lnTo>
                <a:lnTo>
                  <a:pt x="14166" y="14256"/>
                </a:lnTo>
                <a:lnTo>
                  <a:pt x="14166" y="21600"/>
                </a:lnTo>
                <a:lnTo>
                  <a:pt x="7434" y="21600"/>
                </a:lnTo>
                <a:lnTo>
                  <a:pt x="7434" y="14256"/>
                </a:lnTo>
                <a:lnTo>
                  <a:pt x="0" y="14256"/>
                </a:lnTo>
                <a:close/>
              </a:path>
            </a:pathLst>
          </a:custGeom>
          <a:solidFill>
            <a:srgbClr val="008000"/>
          </a:solidFill>
          <a:ln w="38100">
            <a:solidFill>
              <a:srgbClr val="ABADCB"/>
            </a:solidFill>
          </a:ln>
        </p:spPr>
        <p:txBody>
          <a:bodyPr lIns="72000" tIns="72000" rIns="72000" bIns="72000" anchor="ctr">
            <a:normAutofit/>
          </a:bodyPr>
          <a:lstStyle/>
          <a:p>
            <a:pPr algn="l" defTabSz="1828800">
              <a:lnSpc>
                <a:spcPct val="80000"/>
              </a:lnSpc>
              <a:defRPr>
                <a:latin typeface="Arial"/>
                <a:ea typeface="Arial"/>
                <a:cs typeface="Arial"/>
                <a:sym typeface="Arial"/>
              </a:defRPr>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Titel 3"/>
          <p:cNvSpPr txBox="1">
            <a:spLocks noGrp="1"/>
          </p:cNvSpPr>
          <p:nvPr>
            <p:ph type="title"/>
          </p:nvPr>
        </p:nvSpPr>
        <p:spPr>
          <a:xfrm>
            <a:off x="825500" y="457200"/>
            <a:ext cx="20320000" cy="2183646"/>
          </a:xfrm>
          <a:prstGeom prst="rect">
            <a:avLst/>
          </a:prstGeom>
        </p:spPr>
        <p:txBody>
          <a:bodyPr/>
          <a:lstStyle/>
          <a:p>
            <a:r>
              <a:t>Beziehungen gestalten sich zirkulär:</a:t>
            </a:r>
            <a:br/>
            <a:r>
              <a:t>Der negative Beziehungskreislauf</a:t>
            </a:r>
          </a:p>
        </p:txBody>
      </p:sp>
      <p:sp>
        <p:nvSpPr>
          <p:cNvPr id="277" name="Foliennummer"/>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36</a:t>
            </a:fld>
            <a:endParaRPr/>
          </a:p>
        </p:txBody>
      </p:sp>
      <p:grpSp>
        <p:nvGrpSpPr>
          <p:cNvPr id="280" name="Oval 2"/>
          <p:cNvGrpSpPr/>
          <p:nvPr/>
        </p:nvGrpSpPr>
        <p:grpSpPr>
          <a:xfrm>
            <a:off x="10355912" y="3581255"/>
            <a:ext cx="4497180" cy="1853093"/>
            <a:chOff x="0" y="0"/>
            <a:chExt cx="4497179" cy="1853092"/>
          </a:xfrm>
        </p:grpSpPr>
        <p:sp>
          <p:nvSpPr>
            <p:cNvPr id="278" name="Oval"/>
            <p:cNvSpPr/>
            <p:nvPr/>
          </p:nvSpPr>
          <p:spPr>
            <a:xfrm>
              <a:off x="0" y="-1"/>
              <a:ext cx="4497180" cy="1853094"/>
            </a:xfrm>
            <a:prstGeom prst="ellipse">
              <a:avLst/>
            </a:prstGeom>
            <a:solidFill>
              <a:srgbClr val="FFFFFF"/>
            </a:solidFill>
            <a:ln w="38100" cap="flat">
              <a:solidFill>
                <a:srgbClr val="ABADCB"/>
              </a:solidFill>
              <a:prstDash val="solid"/>
              <a:round/>
            </a:ln>
            <a:effectLst/>
          </p:spPr>
          <p:txBody>
            <a:bodyPr wrap="square" lIns="72000" tIns="72000" rIns="72000" bIns="72000" numCol="1" anchor="ctr">
              <a:normAutofit/>
            </a:bodyPr>
            <a:lstStyle/>
            <a:p>
              <a:pPr algn="l" defTabSz="1828800">
                <a:defRPr sz="2800">
                  <a:latin typeface="Arial"/>
                  <a:ea typeface="Arial"/>
                  <a:cs typeface="Arial"/>
                  <a:sym typeface="Arial"/>
                </a:defRPr>
              </a:pPr>
              <a:endParaRPr/>
            </a:p>
          </p:txBody>
        </p:sp>
        <p:sp>
          <p:nvSpPr>
            <p:cNvPr id="279" name="Verhalten der Führungskraft"/>
            <p:cNvSpPr txBox="1"/>
            <p:nvPr/>
          </p:nvSpPr>
          <p:spPr>
            <a:xfrm>
              <a:off x="658596" y="271378"/>
              <a:ext cx="3179986" cy="131033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2000" tIns="72000" rIns="72000" bIns="72000" numCol="1" anchor="ctr">
              <a:normAutofit/>
            </a:bodyPr>
            <a:lstStyle>
              <a:lvl1pPr algn="l" defTabSz="1828800">
                <a:defRPr sz="2800">
                  <a:latin typeface="Arial"/>
                  <a:ea typeface="Arial"/>
                  <a:cs typeface="Arial"/>
                  <a:sym typeface="Arial"/>
                </a:defRPr>
              </a:lvl1pPr>
            </a:lstStyle>
            <a:p>
              <a:r>
                <a:t>Verhalten der Führungskraft</a:t>
              </a:r>
            </a:p>
          </p:txBody>
        </p:sp>
      </p:grpSp>
      <p:grpSp>
        <p:nvGrpSpPr>
          <p:cNvPr id="283" name="Oval 6"/>
          <p:cNvGrpSpPr/>
          <p:nvPr/>
        </p:nvGrpSpPr>
        <p:grpSpPr>
          <a:xfrm>
            <a:off x="10168529" y="9882575"/>
            <a:ext cx="4497181" cy="1853093"/>
            <a:chOff x="0" y="0"/>
            <a:chExt cx="4497179" cy="1853092"/>
          </a:xfrm>
        </p:grpSpPr>
        <p:sp>
          <p:nvSpPr>
            <p:cNvPr id="281" name="Oval"/>
            <p:cNvSpPr/>
            <p:nvPr/>
          </p:nvSpPr>
          <p:spPr>
            <a:xfrm>
              <a:off x="0" y="-1"/>
              <a:ext cx="4497180" cy="1853094"/>
            </a:xfrm>
            <a:prstGeom prst="ellipse">
              <a:avLst/>
            </a:prstGeom>
            <a:solidFill>
              <a:srgbClr val="FFFFFF"/>
            </a:solidFill>
            <a:ln w="38100" cap="flat">
              <a:solidFill>
                <a:srgbClr val="ABADCB"/>
              </a:solidFill>
              <a:prstDash val="solid"/>
              <a:round/>
            </a:ln>
            <a:effectLst/>
          </p:spPr>
          <p:txBody>
            <a:bodyPr wrap="square" lIns="72000" tIns="72000" rIns="72000" bIns="72000" numCol="1" anchor="ctr">
              <a:normAutofit/>
            </a:bodyPr>
            <a:lstStyle/>
            <a:p>
              <a:pPr algn="l" defTabSz="1828800">
                <a:defRPr sz="2800">
                  <a:latin typeface="Arial"/>
                  <a:ea typeface="Arial"/>
                  <a:cs typeface="Arial"/>
                  <a:sym typeface="Arial"/>
                </a:defRPr>
              </a:pPr>
              <a:endParaRPr/>
            </a:p>
          </p:txBody>
        </p:sp>
        <p:sp>
          <p:nvSpPr>
            <p:cNvPr id="282" name="Verhalten Mitarbeiter"/>
            <p:cNvSpPr txBox="1"/>
            <p:nvPr/>
          </p:nvSpPr>
          <p:spPr>
            <a:xfrm>
              <a:off x="658596" y="271378"/>
              <a:ext cx="3179986" cy="131033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2000" tIns="72000" rIns="72000" bIns="72000" numCol="1" anchor="ctr">
              <a:normAutofit/>
            </a:bodyPr>
            <a:lstStyle>
              <a:lvl1pPr algn="l" defTabSz="1828800">
                <a:defRPr sz="2800">
                  <a:latin typeface="Arial"/>
                  <a:ea typeface="Arial"/>
                  <a:cs typeface="Arial"/>
                  <a:sym typeface="Arial"/>
                </a:defRPr>
              </a:lvl1pPr>
            </a:lstStyle>
            <a:p>
              <a:r>
                <a:t>Verhalten Mitarbeiter</a:t>
              </a:r>
            </a:p>
          </p:txBody>
        </p:sp>
      </p:grpSp>
      <p:sp>
        <p:nvSpPr>
          <p:cNvPr id="296" name="Gekrümmte Verbindung 8"/>
          <p:cNvSpPr/>
          <p:nvPr/>
        </p:nvSpPr>
        <p:spPr>
          <a:xfrm>
            <a:off x="9065416" y="4527895"/>
            <a:ext cx="1271892" cy="887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4100" y="10823"/>
                  <a:pt x="11300" y="3623"/>
                  <a:pt x="21600" y="0"/>
                </a:cubicBezTo>
              </a:path>
            </a:pathLst>
          </a:custGeom>
          <a:ln w="38100">
            <a:solidFill>
              <a:srgbClr val="ABADCB"/>
            </a:solidFill>
            <a:tailEnd type="triangle"/>
          </a:ln>
        </p:spPr>
        <p:txBody>
          <a:bodyPr/>
          <a:lstStyle/>
          <a:p>
            <a:endParaRPr/>
          </a:p>
        </p:txBody>
      </p:sp>
      <p:sp>
        <p:nvSpPr>
          <p:cNvPr id="297" name="Gekrümmte Verbindung 10"/>
          <p:cNvSpPr/>
          <p:nvPr/>
        </p:nvSpPr>
        <p:spPr>
          <a:xfrm>
            <a:off x="14857631" y="4615507"/>
            <a:ext cx="1423690" cy="7997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557" y="3924"/>
                  <a:pt x="17757" y="11124"/>
                  <a:pt x="21600" y="21600"/>
                </a:cubicBezTo>
              </a:path>
            </a:pathLst>
          </a:custGeom>
          <a:ln w="38100">
            <a:solidFill>
              <a:srgbClr val="ABADCB"/>
            </a:solidFill>
            <a:tailEnd type="triangle"/>
          </a:ln>
        </p:spPr>
        <p:txBody>
          <a:bodyPr/>
          <a:lstStyle/>
          <a:p>
            <a:endParaRPr/>
          </a:p>
        </p:txBody>
      </p:sp>
      <p:sp>
        <p:nvSpPr>
          <p:cNvPr id="298" name="Gekrümmte Verbindung 12"/>
          <p:cNvSpPr/>
          <p:nvPr/>
        </p:nvSpPr>
        <p:spPr>
          <a:xfrm>
            <a:off x="14684439" y="9763458"/>
            <a:ext cx="1343009" cy="10342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7701" y="10939"/>
                  <a:pt x="10501" y="18139"/>
                  <a:pt x="0" y="21600"/>
                </a:cubicBezTo>
              </a:path>
            </a:pathLst>
          </a:custGeom>
          <a:ln w="38100">
            <a:solidFill>
              <a:srgbClr val="ABADCB"/>
            </a:solidFill>
            <a:tailEnd type="triangle"/>
          </a:ln>
        </p:spPr>
        <p:txBody>
          <a:bodyPr/>
          <a:lstStyle/>
          <a:p>
            <a:endParaRPr/>
          </a:p>
        </p:txBody>
      </p:sp>
      <p:sp>
        <p:nvSpPr>
          <p:cNvPr id="299" name="Gekrümmte Verbindung 14"/>
          <p:cNvSpPr/>
          <p:nvPr/>
        </p:nvSpPr>
        <p:spPr>
          <a:xfrm>
            <a:off x="8917202" y="9763458"/>
            <a:ext cx="1281950" cy="84654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235" y="17185"/>
                  <a:pt x="4035" y="9985"/>
                  <a:pt x="0" y="0"/>
                </a:cubicBezTo>
              </a:path>
            </a:pathLst>
          </a:custGeom>
          <a:ln w="38100">
            <a:solidFill>
              <a:srgbClr val="ABADCB"/>
            </a:solidFill>
            <a:tailEnd type="triangle"/>
          </a:ln>
        </p:spPr>
        <p:txBody>
          <a:bodyPr/>
          <a:lstStyle/>
          <a:p>
            <a:endParaRPr/>
          </a:p>
        </p:txBody>
      </p:sp>
      <p:sp>
        <p:nvSpPr>
          <p:cNvPr id="288" name="Minus 17"/>
          <p:cNvSpPr/>
          <p:nvPr/>
        </p:nvSpPr>
        <p:spPr>
          <a:xfrm>
            <a:off x="13407294" y="4373129"/>
            <a:ext cx="1239365" cy="269345"/>
          </a:xfrm>
          <a:prstGeom prst="rect">
            <a:avLst/>
          </a:prstGeom>
          <a:solidFill>
            <a:srgbClr val="EB0000"/>
          </a:solidFill>
          <a:ln w="38100">
            <a:solidFill>
              <a:srgbClr val="ABADCB"/>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sp>
        <p:nvSpPr>
          <p:cNvPr id="289" name="Minus 25"/>
          <p:cNvSpPr/>
          <p:nvPr/>
        </p:nvSpPr>
        <p:spPr>
          <a:xfrm>
            <a:off x="12768563" y="10674449"/>
            <a:ext cx="1239365" cy="269345"/>
          </a:xfrm>
          <a:prstGeom prst="rect">
            <a:avLst/>
          </a:prstGeom>
          <a:solidFill>
            <a:srgbClr val="EB0000"/>
          </a:solidFill>
          <a:ln w="38100">
            <a:solidFill>
              <a:srgbClr val="ABADCB"/>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pic>
        <p:nvPicPr>
          <p:cNvPr id="290" name="Bild 7" descr="Bild 7"/>
          <p:cNvPicPr>
            <a:picLocks noChangeAspect="1"/>
          </p:cNvPicPr>
          <p:nvPr/>
        </p:nvPicPr>
        <p:blipFill>
          <a:blip r:embed="rId2"/>
          <a:stretch>
            <a:fillRect/>
          </a:stretch>
        </p:blipFill>
        <p:spPr>
          <a:xfrm>
            <a:off x="18617782" y="3581255"/>
            <a:ext cx="3771125" cy="8322144"/>
          </a:xfrm>
          <a:prstGeom prst="rect">
            <a:avLst/>
          </a:prstGeom>
          <a:ln w="12700">
            <a:miter lim="400000"/>
          </a:ln>
        </p:spPr>
      </p:pic>
      <p:pic>
        <p:nvPicPr>
          <p:cNvPr id="291" name="Bild 9" descr="Bild 9"/>
          <p:cNvPicPr>
            <a:picLocks noChangeAspect="1"/>
          </p:cNvPicPr>
          <p:nvPr/>
        </p:nvPicPr>
        <p:blipFill>
          <a:blip r:embed="rId3"/>
          <a:stretch>
            <a:fillRect/>
          </a:stretch>
        </p:blipFill>
        <p:spPr>
          <a:xfrm>
            <a:off x="1699861" y="3576642"/>
            <a:ext cx="5322653" cy="8326757"/>
          </a:xfrm>
          <a:prstGeom prst="rect">
            <a:avLst/>
          </a:prstGeom>
          <a:ln w="12700">
            <a:miter lim="400000"/>
          </a:ln>
        </p:spPr>
      </p:pic>
      <p:sp>
        <p:nvSpPr>
          <p:cNvPr id="292" name="Rechteck 5"/>
          <p:cNvSpPr/>
          <p:nvPr/>
        </p:nvSpPr>
        <p:spPr>
          <a:xfrm>
            <a:off x="14595744" y="5434345"/>
            <a:ext cx="3060579" cy="4310001"/>
          </a:xfrm>
          <a:prstGeom prst="rect">
            <a:avLst/>
          </a:prstGeom>
          <a:solidFill>
            <a:srgbClr val="FFFFFF"/>
          </a:solidFill>
          <a:ln w="38100">
            <a:solidFill>
              <a:srgbClr val="ABADCB"/>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2800">
                <a:latin typeface="Arial"/>
                <a:ea typeface="Arial"/>
                <a:cs typeface="Arial"/>
                <a:sym typeface="Arial"/>
              </a:defRPr>
            </a:lvl1pPr>
          </a:lstStyle>
          <a:p>
            <a:r>
              <a:t>Inneres Erleben Mitarbeiter</a:t>
            </a:r>
          </a:p>
        </p:txBody>
      </p:sp>
      <p:sp>
        <p:nvSpPr>
          <p:cNvPr id="293" name="Rechteck 1"/>
          <p:cNvSpPr/>
          <p:nvPr/>
        </p:nvSpPr>
        <p:spPr>
          <a:xfrm>
            <a:off x="7441073" y="5434345"/>
            <a:ext cx="3060579" cy="4310001"/>
          </a:xfrm>
          <a:prstGeom prst="rect">
            <a:avLst/>
          </a:prstGeom>
          <a:solidFill>
            <a:srgbClr val="FFFFFF"/>
          </a:solidFill>
          <a:ln w="38100">
            <a:solidFill>
              <a:srgbClr val="ABADCB"/>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2800">
                <a:latin typeface="Arial"/>
                <a:ea typeface="Arial"/>
                <a:cs typeface="Arial"/>
                <a:sym typeface="Arial"/>
              </a:defRPr>
            </a:lvl1pPr>
          </a:lstStyle>
          <a:p>
            <a:r>
              <a:t>Inneres Erleben Führungskraft</a:t>
            </a:r>
          </a:p>
        </p:txBody>
      </p:sp>
      <p:sp>
        <p:nvSpPr>
          <p:cNvPr id="294" name="Minus 4"/>
          <p:cNvSpPr/>
          <p:nvPr/>
        </p:nvSpPr>
        <p:spPr>
          <a:xfrm>
            <a:off x="8351680" y="8713444"/>
            <a:ext cx="1239365" cy="269345"/>
          </a:xfrm>
          <a:prstGeom prst="rect">
            <a:avLst/>
          </a:prstGeom>
          <a:solidFill>
            <a:srgbClr val="EB0000"/>
          </a:solidFill>
          <a:ln w="38100">
            <a:solidFill>
              <a:srgbClr val="ABADCB"/>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sp>
        <p:nvSpPr>
          <p:cNvPr id="295" name="Minus 24"/>
          <p:cNvSpPr/>
          <p:nvPr/>
        </p:nvSpPr>
        <p:spPr>
          <a:xfrm>
            <a:off x="15506351" y="8867166"/>
            <a:ext cx="1239365" cy="269345"/>
          </a:xfrm>
          <a:prstGeom prst="rect">
            <a:avLst/>
          </a:prstGeom>
          <a:solidFill>
            <a:srgbClr val="EB0000"/>
          </a:solidFill>
          <a:ln w="38100">
            <a:solidFill>
              <a:srgbClr val="ABADCB"/>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itel 3"/>
          <p:cNvSpPr txBox="1">
            <a:spLocks noGrp="1"/>
          </p:cNvSpPr>
          <p:nvPr>
            <p:ph type="title"/>
          </p:nvPr>
        </p:nvSpPr>
        <p:spPr>
          <a:xfrm>
            <a:off x="825500" y="457200"/>
            <a:ext cx="20320000" cy="1533208"/>
          </a:xfrm>
          <a:prstGeom prst="rect">
            <a:avLst/>
          </a:prstGeom>
        </p:spPr>
        <p:txBody>
          <a:bodyPr/>
          <a:lstStyle/>
          <a:p>
            <a:pPr>
              <a:defRPr sz="3800"/>
            </a:pPr>
            <a:r>
              <a:t>Klassisch linear betrachtet denkt die Führungskraft: </a:t>
            </a:r>
          </a:p>
          <a:p>
            <a:pPr>
              <a:defRPr sz="3800"/>
            </a:pPr>
            <a:r>
              <a:t>Mitarbeiter du bist das Problem und du musst dich ändern</a:t>
            </a:r>
          </a:p>
        </p:txBody>
      </p:sp>
      <p:sp>
        <p:nvSpPr>
          <p:cNvPr id="302" name="Foliennummer"/>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37</a:t>
            </a:fld>
            <a:endParaRPr/>
          </a:p>
        </p:txBody>
      </p:sp>
      <p:grpSp>
        <p:nvGrpSpPr>
          <p:cNvPr id="305" name="Oval 6"/>
          <p:cNvGrpSpPr/>
          <p:nvPr/>
        </p:nvGrpSpPr>
        <p:grpSpPr>
          <a:xfrm>
            <a:off x="10168529" y="9882575"/>
            <a:ext cx="4497181" cy="1853093"/>
            <a:chOff x="0" y="0"/>
            <a:chExt cx="4497179" cy="1853092"/>
          </a:xfrm>
        </p:grpSpPr>
        <p:sp>
          <p:nvSpPr>
            <p:cNvPr id="303" name="Oval"/>
            <p:cNvSpPr/>
            <p:nvPr/>
          </p:nvSpPr>
          <p:spPr>
            <a:xfrm>
              <a:off x="0" y="-1"/>
              <a:ext cx="4497180" cy="1853094"/>
            </a:xfrm>
            <a:prstGeom prst="ellipse">
              <a:avLst/>
            </a:prstGeom>
            <a:solidFill>
              <a:srgbClr val="FFFFFF"/>
            </a:solidFill>
            <a:ln w="38100" cap="flat">
              <a:solidFill>
                <a:srgbClr val="ABADCB"/>
              </a:solidFill>
              <a:prstDash val="solid"/>
              <a:round/>
            </a:ln>
            <a:effectLst/>
          </p:spPr>
          <p:txBody>
            <a:bodyPr wrap="square" lIns="72000" tIns="72000" rIns="72000" bIns="72000" numCol="1" anchor="ctr">
              <a:normAutofit/>
            </a:bodyPr>
            <a:lstStyle/>
            <a:p>
              <a:pPr algn="l" defTabSz="1828800">
                <a:defRPr sz="2800">
                  <a:latin typeface="Arial"/>
                  <a:ea typeface="Arial"/>
                  <a:cs typeface="Arial"/>
                  <a:sym typeface="Arial"/>
                </a:defRPr>
              </a:pPr>
              <a:endParaRPr/>
            </a:p>
          </p:txBody>
        </p:sp>
        <p:sp>
          <p:nvSpPr>
            <p:cNvPr id="304" name="Verhalten Mitarbeiter"/>
            <p:cNvSpPr txBox="1"/>
            <p:nvPr/>
          </p:nvSpPr>
          <p:spPr>
            <a:xfrm>
              <a:off x="658596" y="271378"/>
              <a:ext cx="3179986" cy="131033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2000" tIns="72000" rIns="72000" bIns="72000" numCol="1" anchor="ctr">
              <a:normAutofit/>
            </a:bodyPr>
            <a:lstStyle>
              <a:lvl1pPr algn="l" defTabSz="1828800">
                <a:defRPr sz="2800">
                  <a:latin typeface="Arial"/>
                  <a:ea typeface="Arial"/>
                  <a:cs typeface="Arial"/>
                  <a:sym typeface="Arial"/>
                </a:defRPr>
              </a:lvl1pPr>
            </a:lstStyle>
            <a:p>
              <a:r>
                <a:t>Verhalten Mitarbeiter</a:t>
              </a:r>
            </a:p>
          </p:txBody>
        </p:sp>
      </p:grpSp>
      <p:sp>
        <p:nvSpPr>
          <p:cNvPr id="313" name="Gekrümmte Verbindung 12"/>
          <p:cNvSpPr/>
          <p:nvPr/>
        </p:nvSpPr>
        <p:spPr>
          <a:xfrm>
            <a:off x="14670743" y="9693725"/>
            <a:ext cx="2127936" cy="100973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967" y="10524"/>
                  <a:pt x="7767" y="17724"/>
                  <a:pt x="0" y="21600"/>
                </a:cubicBezTo>
              </a:path>
            </a:pathLst>
          </a:custGeom>
          <a:ln w="38100">
            <a:solidFill>
              <a:srgbClr val="ABADCB"/>
            </a:solidFill>
            <a:tailEnd type="triangle"/>
          </a:ln>
        </p:spPr>
        <p:txBody>
          <a:bodyPr/>
          <a:lstStyle/>
          <a:p>
            <a:endParaRPr/>
          </a:p>
        </p:txBody>
      </p:sp>
      <p:sp>
        <p:nvSpPr>
          <p:cNvPr id="314" name="Gekrümmte Verbindung 14"/>
          <p:cNvSpPr/>
          <p:nvPr/>
        </p:nvSpPr>
        <p:spPr>
          <a:xfrm>
            <a:off x="9124093" y="9763458"/>
            <a:ext cx="1077404" cy="84198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683" y="17052"/>
                  <a:pt x="4483" y="9852"/>
                  <a:pt x="0" y="0"/>
                </a:cubicBezTo>
              </a:path>
            </a:pathLst>
          </a:custGeom>
          <a:ln w="38100">
            <a:solidFill>
              <a:srgbClr val="ABADCB"/>
            </a:solidFill>
            <a:tailEnd type="triangle"/>
          </a:ln>
        </p:spPr>
        <p:txBody>
          <a:bodyPr/>
          <a:lstStyle/>
          <a:p>
            <a:endParaRPr/>
          </a:p>
        </p:txBody>
      </p:sp>
      <p:sp>
        <p:nvSpPr>
          <p:cNvPr id="308" name="Minus 25"/>
          <p:cNvSpPr/>
          <p:nvPr/>
        </p:nvSpPr>
        <p:spPr>
          <a:xfrm>
            <a:off x="12838822" y="10674449"/>
            <a:ext cx="1239365" cy="269345"/>
          </a:xfrm>
          <a:prstGeom prst="rect">
            <a:avLst/>
          </a:prstGeom>
          <a:solidFill>
            <a:srgbClr val="EB0000"/>
          </a:solidFill>
          <a:ln w="38100">
            <a:solidFill>
              <a:srgbClr val="ABADCB"/>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pic>
        <p:nvPicPr>
          <p:cNvPr id="309" name="Bild 7" descr="Bild 7"/>
          <p:cNvPicPr>
            <a:picLocks noChangeAspect="1"/>
          </p:cNvPicPr>
          <p:nvPr/>
        </p:nvPicPr>
        <p:blipFill>
          <a:blip r:embed="rId2"/>
          <a:stretch>
            <a:fillRect/>
          </a:stretch>
        </p:blipFill>
        <p:spPr>
          <a:xfrm>
            <a:off x="16798678" y="3652429"/>
            <a:ext cx="3662867" cy="8083239"/>
          </a:xfrm>
          <a:prstGeom prst="rect">
            <a:avLst/>
          </a:prstGeom>
          <a:ln w="12700">
            <a:miter lim="400000"/>
          </a:ln>
        </p:spPr>
      </p:pic>
      <p:pic>
        <p:nvPicPr>
          <p:cNvPr id="310" name="Bild 9" descr="Bild 9"/>
          <p:cNvPicPr>
            <a:picLocks noChangeAspect="1"/>
          </p:cNvPicPr>
          <p:nvPr/>
        </p:nvPicPr>
        <p:blipFill>
          <a:blip r:embed="rId3"/>
          <a:stretch>
            <a:fillRect/>
          </a:stretch>
        </p:blipFill>
        <p:spPr>
          <a:xfrm>
            <a:off x="2035142" y="3425968"/>
            <a:ext cx="5322652" cy="8326757"/>
          </a:xfrm>
          <a:prstGeom prst="rect">
            <a:avLst/>
          </a:prstGeom>
          <a:ln w="12700">
            <a:miter lim="400000"/>
          </a:ln>
        </p:spPr>
      </p:pic>
      <p:sp>
        <p:nvSpPr>
          <p:cNvPr id="311" name="Rechteck 1"/>
          <p:cNvSpPr/>
          <p:nvPr/>
        </p:nvSpPr>
        <p:spPr>
          <a:xfrm>
            <a:off x="7441073" y="5434345"/>
            <a:ext cx="3060579" cy="4310001"/>
          </a:xfrm>
          <a:prstGeom prst="rect">
            <a:avLst/>
          </a:prstGeom>
          <a:solidFill>
            <a:srgbClr val="FFFFFF"/>
          </a:solidFill>
          <a:ln w="38100">
            <a:solidFill>
              <a:srgbClr val="ABADCB"/>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2800">
                <a:latin typeface="Arial"/>
                <a:ea typeface="Arial"/>
                <a:cs typeface="Arial"/>
                <a:sym typeface="Arial"/>
              </a:defRPr>
            </a:lvl1pPr>
          </a:lstStyle>
          <a:p>
            <a:r>
              <a:t>Inneres Erleben Führungskraft</a:t>
            </a:r>
          </a:p>
        </p:txBody>
      </p:sp>
      <p:sp>
        <p:nvSpPr>
          <p:cNvPr id="312" name="Minus 4"/>
          <p:cNvSpPr/>
          <p:nvPr/>
        </p:nvSpPr>
        <p:spPr>
          <a:xfrm>
            <a:off x="8351680" y="8623326"/>
            <a:ext cx="1239365" cy="269345"/>
          </a:xfrm>
          <a:prstGeom prst="rect">
            <a:avLst/>
          </a:prstGeom>
          <a:solidFill>
            <a:srgbClr val="EB0000"/>
          </a:solidFill>
          <a:ln w="38100">
            <a:solidFill>
              <a:srgbClr val="ABADCB"/>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el 3"/>
          <p:cNvSpPr txBox="1">
            <a:spLocks noGrp="1"/>
          </p:cNvSpPr>
          <p:nvPr>
            <p:ph type="title"/>
          </p:nvPr>
        </p:nvSpPr>
        <p:spPr>
          <a:xfrm>
            <a:off x="825500" y="457200"/>
            <a:ext cx="20320000" cy="1853093"/>
          </a:xfrm>
          <a:prstGeom prst="rect">
            <a:avLst/>
          </a:prstGeom>
        </p:spPr>
        <p:txBody>
          <a:bodyPr/>
          <a:lstStyle/>
          <a:p>
            <a:r>
              <a:t>Betrachtet die Führungskraft das Geschehen zirkulär, </a:t>
            </a:r>
          </a:p>
          <a:p>
            <a:r>
              <a:t>zeigen sich neue Handlungsoptionen</a:t>
            </a:r>
          </a:p>
        </p:txBody>
      </p:sp>
      <p:sp>
        <p:nvSpPr>
          <p:cNvPr id="317" name="Foliennummer"/>
          <p:cNvSpPr txBox="1">
            <a:spLocks noGrp="1"/>
          </p:cNvSpPr>
          <p:nvPr>
            <p:ph type="sldNum" sz="quarter" idx="2"/>
          </p:nvPr>
        </p:nvSpPr>
        <p:spPr>
          <a:xfrm>
            <a:off x="23075900" y="12700000"/>
            <a:ext cx="505460" cy="482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2500" b="0" i="0" u="none" strike="noStrike" cap="none" spc="0" normalizeH="0" baseline="0">
                <a:ln>
                  <a:noFill/>
                </a:ln>
                <a:solidFill>
                  <a:srgbClr val="929292"/>
                </a:solidFill>
                <a:effectLst/>
                <a:uFillTx/>
                <a:latin typeface="Helvetica Light"/>
                <a:ea typeface="Helvetica Light"/>
                <a:cs typeface="Helvetica Light"/>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a:lstStyle>
          <a:p>
            <a:fld id="{86CB4B4D-7CA3-9044-876B-883B54F8677D}" type="slidenum">
              <a:rPr lang="de-CH" smtClean="0"/>
              <a:pPr/>
              <a:t>38</a:t>
            </a:fld>
            <a:endParaRPr/>
          </a:p>
        </p:txBody>
      </p:sp>
      <p:grpSp>
        <p:nvGrpSpPr>
          <p:cNvPr id="320" name="Oval 2"/>
          <p:cNvGrpSpPr/>
          <p:nvPr/>
        </p:nvGrpSpPr>
        <p:grpSpPr>
          <a:xfrm>
            <a:off x="9543908" y="4630348"/>
            <a:ext cx="4497181" cy="1853093"/>
            <a:chOff x="0" y="0"/>
            <a:chExt cx="4497179" cy="1853092"/>
          </a:xfrm>
        </p:grpSpPr>
        <p:sp>
          <p:nvSpPr>
            <p:cNvPr id="318" name="Oval"/>
            <p:cNvSpPr/>
            <p:nvPr/>
          </p:nvSpPr>
          <p:spPr>
            <a:xfrm>
              <a:off x="0" y="-1"/>
              <a:ext cx="4497180" cy="1853094"/>
            </a:xfrm>
            <a:prstGeom prst="ellipse">
              <a:avLst/>
            </a:prstGeom>
            <a:solidFill>
              <a:srgbClr val="FFFFFF"/>
            </a:solidFill>
            <a:ln w="38100" cap="flat">
              <a:solidFill>
                <a:srgbClr val="BFBFBF"/>
              </a:solidFill>
              <a:prstDash val="solid"/>
              <a:round/>
            </a:ln>
            <a:effectLst/>
          </p:spPr>
          <p:txBody>
            <a:bodyPr wrap="square" lIns="72000" tIns="72000" rIns="72000" bIns="72000" numCol="1" anchor="ctr">
              <a:normAutofit/>
            </a:bodyPr>
            <a:lstStyle/>
            <a:p>
              <a:pPr algn="l" defTabSz="1828800">
                <a:defRPr sz="2800">
                  <a:latin typeface="Arial"/>
                  <a:ea typeface="Arial"/>
                  <a:cs typeface="Arial"/>
                  <a:sym typeface="Arial"/>
                </a:defRPr>
              </a:pPr>
              <a:endParaRPr/>
            </a:p>
          </p:txBody>
        </p:sp>
        <p:sp>
          <p:nvSpPr>
            <p:cNvPr id="319" name="Verhalten der Führungskraft"/>
            <p:cNvSpPr txBox="1"/>
            <p:nvPr/>
          </p:nvSpPr>
          <p:spPr>
            <a:xfrm>
              <a:off x="658596" y="271378"/>
              <a:ext cx="3179986" cy="131033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2000" tIns="72000" rIns="72000" bIns="72000" numCol="1" anchor="ctr">
              <a:normAutofit/>
            </a:bodyPr>
            <a:lstStyle>
              <a:lvl1pPr algn="l" defTabSz="1828800">
                <a:defRPr sz="2800">
                  <a:latin typeface="Arial"/>
                  <a:ea typeface="Arial"/>
                  <a:cs typeface="Arial"/>
                  <a:sym typeface="Arial"/>
                </a:defRPr>
              </a:lvl1pPr>
            </a:lstStyle>
            <a:p>
              <a:r>
                <a:t>Verhalten der Führungskraft</a:t>
              </a:r>
            </a:p>
          </p:txBody>
        </p:sp>
      </p:grpSp>
      <p:grpSp>
        <p:nvGrpSpPr>
          <p:cNvPr id="323" name="Oval 6"/>
          <p:cNvGrpSpPr/>
          <p:nvPr/>
        </p:nvGrpSpPr>
        <p:grpSpPr>
          <a:xfrm>
            <a:off x="9331110" y="11086644"/>
            <a:ext cx="4497181" cy="1853093"/>
            <a:chOff x="0" y="0"/>
            <a:chExt cx="4497179" cy="1853092"/>
          </a:xfrm>
        </p:grpSpPr>
        <p:sp>
          <p:nvSpPr>
            <p:cNvPr id="321" name="Oval"/>
            <p:cNvSpPr/>
            <p:nvPr/>
          </p:nvSpPr>
          <p:spPr>
            <a:xfrm>
              <a:off x="0" y="-1"/>
              <a:ext cx="4497180" cy="1853094"/>
            </a:xfrm>
            <a:prstGeom prst="ellipse">
              <a:avLst/>
            </a:prstGeom>
            <a:solidFill>
              <a:srgbClr val="FFFFFF"/>
            </a:solidFill>
            <a:ln w="38100" cap="flat">
              <a:solidFill>
                <a:srgbClr val="ABADCB"/>
              </a:solidFill>
              <a:prstDash val="solid"/>
              <a:round/>
            </a:ln>
            <a:effectLst/>
          </p:spPr>
          <p:txBody>
            <a:bodyPr wrap="square" lIns="72000" tIns="72000" rIns="72000" bIns="72000" numCol="1" anchor="ctr">
              <a:normAutofit/>
            </a:bodyPr>
            <a:lstStyle/>
            <a:p>
              <a:pPr algn="l" defTabSz="1828800">
                <a:defRPr sz="2800">
                  <a:latin typeface="Arial"/>
                  <a:ea typeface="Arial"/>
                  <a:cs typeface="Arial"/>
                  <a:sym typeface="Arial"/>
                </a:defRPr>
              </a:pPr>
              <a:endParaRPr/>
            </a:p>
          </p:txBody>
        </p:sp>
        <p:sp>
          <p:nvSpPr>
            <p:cNvPr id="322" name="Verhalten Mitarbeiter"/>
            <p:cNvSpPr txBox="1"/>
            <p:nvPr/>
          </p:nvSpPr>
          <p:spPr>
            <a:xfrm>
              <a:off x="658596" y="271378"/>
              <a:ext cx="3179986" cy="131033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2000" tIns="72000" rIns="72000" bIns="72000" numCol="1" anchor="ctr">
              <a:normAutofit/>
            </a:bodyPr>
            <a:lstStyle>
              <a:lvl1pPr algn="l" defTabSz="1828800">
                <a:defRPr sz="2800">
                  <a:latin typeface="Arial"/>
                  <a:ea typeface="Arial"/>
                  <a:cs typeface="Arial"/>
                  <a:sym typeface="Arial"/>
                </a:defRPr>
              </a:lvl1pPr>
            </a:lstStyle>
            <a:p>
              <a:r>
                <a:t>Verhalten Mitarbeiter</a:t>
              </a:r>
            </a:p>
          </p:txBody>
        </p:sp>
      </p:grpSp>
      <p:sp>
        <p:nvSpPr>
          <p:cNvPr id="346" name="Gekrümmte Verbindung 8"/>
          <p:cNvSpPr/>
          <p:nvPr/>
        </p:nvSpPr>
        <p:spPr>
          <a:xfrm>
            <a:off x="8712766" y="5745481"/>
            <a:ext cx="856492" cy="7189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547" y="12097"/>
                  <a:pt x="12747" y="4897"/>
                  <a:pt x="21600" y="0"/>
                </a:cubicBezTo>
              </a:path>
            </a:pathLst>
          </a:custGeom>
          <a:ln w="38100">
            <a:solidFill>
              <a:srgbClr val="BFBFBF"/>
            </a:solidFill>
            <a:tailEnd type="triangle"/>
          </a:ln>
        </p:spPr>
        <p:txBody>
          <a:bodyPr/>
          <a:lstStyle/>
          <a:p>
            <a:endParaRPr/>
          </a:p>
        </p:txBody>
      </p:sp>
      <p:sp>
        <p:nvSpPr>
          <p:cNvPr id="347" name="Gekrümmte Verbindung 10"/>
          <p:cNvSpPr/>
          <p:nvPr/>
        </p:nvSpPr>
        <p:spPr>
          <a:xfrm>
            <a:off x="12678740" y="6428109"/>
            <a:ext cx="723272" cy="71100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ln w="38100">
            <a:solidFill>
              <a:srgbClr val="F2F2F2"/>
            </a:solidFill>
            <a:tailEnd type="triangle"/>
          </a:ln>
        </p:spPr>
        <p:txBody>
          <a:bodyPr/>
          <a:lstStyle/>
          <a:p>
            <a:endParaRPr/>
          </a:p>
        </p:txBody>
      </p:sp>
      <p:sp>
        <p:nvSpPr>
          <p:cNvPr id="348" name="Gekrümmte Verbindung 14"/>
          <p:cNvSpPr/>
          <p:nvPr/>
        </p:nvSpPr>
        <p:spPr>
          <a:xfrm>
            <a:off x="8368168" y="10812551"/>
            <a:ext cx="1102251" cy="85078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862" y="16547"/>
                  <a:pt x="4662" y="9347"/>
                  <a:pt x="0" y="0"/>
                </a:cubicBezTo>
              </a:path>
            </a:pathLst>
          </a:custGeom>
          <a:ln w="38100">
            <a:solidFill>
              <a:srgbClr val="ABADCB"/>
            </a:solidFill>
            <a:tailEnd type="triangle"/>
          </a:ln>
        </p:spPr>
        <p:txBody>
          <a:bodyPr/>
          <a:lstStyle/>
          <a:p>
            <a:endParaRPr/>
          </a:p>
        </p:txBody>
      </p:sp>
      <p:sp>
        <p:nvSpPr>
          <p:cNvPr id="327" name="Minus 17"/>
          <p:cNvSpPr/>
          <p:nvPr/>
        </p:nvSpPr>
        <p:spPr>
          <a:xfrm>
            <a:off x="11154901" y="4767218"/>
            <a:ext cx="1239365" cy="269345"/>
          </a:xfrm>
          <a:prstGeom prst="rect">
            <a:avLst/>
          </a:prstGeom>
          <a:solidFill>
            <a:srgbClr val="FFDBDB"/>
          </a:solidFill>
          <a:ln w="38100">
            <a:solidFill>
              <a:srgbClr val="BFBFBF"/>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sp>
        <p:nvSpPr>
          <p:cNvPr id="328" name="Minus 25"/>
          <p:cNvSpPr/>
          <p:nvPr/>
        </p:nvSpPr>
        <p:spPr>
          <a:xfrm>
            <a:off x="11879740" y="11815342"/>
            <a:ext cx="1239365" cy="269345"/>
          </a:xfrm>
          <a:prstGeom prst="rect">
            <a:avLst/>
          </a:prstGeom>
          <a:solidFill>
            <a:srgbClr val="FFDBDB"/>
          </a:solidFill>
          <a:ln w="38100">
            <a:solidFill>
              <a:srgbClr val="BFBFBF"/>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sp>
        <p:nvSpPr>
          <p:cNvPr id="329" name="Rechteck 5"/>
          <p:cNvSpPr/>
          <p:nvPr/>
        </p:nvSpPr>
        <p:spPr>
          <a:xfrm>
            <a:off x="13421061" y="6507184"/>
            <a:ext cx="3060579" cy="4310001"/>
          </a:xfrm>
          <a:prstGeom prst="rect">
            <a:avLst/>
          </a:prstGeom>
          <a:solidFill>
            <a:srgbClr val="FFFFFF"/>
          </a:solidFill>
          <a:ln w="38100">
            <a:solidFill>
              <a:srgbClr val="BFBFBF"/>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2800">
                <a:latin typeface="Arial"/>
                <a:ea typeface="Arial"/>
                <a:cs typeface="Arial"/>
                <a:sym typeface="Arial"/>
              </a:defRPr>
            </a:lvl1pPr>
          </a:lstStyle>
          <a:p>
            <a:r>
              <a:t>Inneres Erleben Mitarbeiter</a:t>
            </a:r>
          </a:p>
        </p:txBody>
      </p:sp>
      <p:sp>
        <p:nvSpPr>
          <p:cNvPr id="330" name="Minus 24"/>
          <p:cNvSpPr/>
          <p:nvPr/>
        </p:nvSpPr>
        <p:spPr>
          <a:xfrm>
            <a:off x="14694351" y="8514177"/>
            <a:ext cx="1239365" cy="269345"/>
          </a:xfrm>
          <a:prstGeom prst="rect">
            <a:avLst/>
          </a:prstGeom>
          <a:solidFill>
            <a:srgbClr val="FFDBDB"/>
          </a:solidFill>
          <a:ln w="38100">
            <a:solidFill>
              <a:srgbClr val="BFBFBF"/>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grpSp>
        <p:nvGrpSpPr>
          <p:cNvPr id="333" name="Oval 2"/>
          <p:cNvGrpSpPr/>
          <p:nvPr/>
        </p:nvGrpSpPr>
        <p:grpSpPr>
          <a:xfrm>
            <a:off x="9543907" y="2676392"/>
            <a:ext cx="4497181" cy="1853093"/>
            <a:chOff x="0" y="0"/>
            <a:chExt cx="4497179" cy="1853092"/>
          </a:xfrm>
        </p:grpSpPr>
        <p:sp>
          <p:nvSpPr>
            <p:cNvPr id="331" name="Oval"/>
            <p:cNvSpPr/>
            <p:nvPr/>
          </p:nvSpPr>
          <p:spPr>
            <a:xfrm>
              <a:off x="0" y="-1"/>
              <a:ext cx="4497180" cy="1853094"/>
            </a:xfrm>
            <a:prstGeom prst="ellipse">
              <a:avLst/>
            </a:prstGeom>
            <a:solidFill>
              <a:srgbClr val="FFFFFF"/>
            </a:solidFill>
            <a:ln w="38100" cap="flat">
              <a:solidFill>
                <a:srgbClr val="ABADCB"/>
              </a:solidFill>
              <a:prstDash val="solid"/>
              <a:round/>
            </a:ln>
            <a:effectLst/>
          </p:spPr>
          <p:txBody>
            <a:bodyPr wrap="square" lIns="72000" tIns="72000" rIns="72000" bIns="72000" numCol="1" anchor="ctr">
              <a:normAutofit/>
            </a:bodyPr>
            <a:lstStyle/>
            <a:p>
              <a:pPr algn="l" defTabSz="1828800">
                <a:defRPr sz="2800">
                  <a:latin typeface="Arial"/>
                  <a:ea typeface="Arial"/>
                  <a:cs typeface="Arial"/>
                  <a:sym typeface="Arial"/>
                </a:defRPr>
              </a:pPr>
              <a:endParaRPr/>
            </a:p>
          </p:txBody>
        </p:sp>
        <p:sp>
          <p:nvSpPr>
            <p:cNvPr id="332" name="Neues Verhalten der Führungskraft"/>
            <p:cNvSpPr txBox="1"/>
            <p:nvPr/>
          </p:nvSpPr>
          <p:spPr>
            <a:xfrm>
              <a:off x="658596" y="271378"/>
              <a:ext cx="3179986" cy="14070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2000" tIns="72000" rIns="72000" bIns="72000" numCol="1" anchor="ctr">
              <a:normAutofit/>
            </a:bodyPr>
            <a:lstStyle>
              <a:lvl1pPr algn="l" defTabSz="1828800">
                <a:defRPr sz="2400">
                  <a:latin typeface="Arial"/>
                  <a:ea typeface="Arial"/>
                  <a:cs typeface="Arial"/>
                  <a:sym typeface="Arial"/>
                </a:defRPr>
              </a:lvl1pPr>
            </a:lstStyle>
            <a:p>
              <a:r>
                <a:t>Neues Verhalten der Führungskraft</a:t>
              </a:r>
              <a:endParaRPr sz="2800"/>
            </a:p>
          </p:txBody>
        </p:sp>
      </p:grpSp>
      <p:sp>
        <p:nvSpPr>
          <p:cNvPr id="349" name="Gekrümmte Verbindung 18"/>
          <p:cNvSpPr/>
          <p:nvPr/>
        </p:nvSpPr>
        <p:spPr>
          <a:xfrm>
            <a:off x="8238365" y="4110584"/>
            <a:ext cx="1637155" cy="2353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2997" y="11514"/>
                  <a:pt x="10197" y="4314"/>
                  <a:pt x="21600" y="0"/>
                </a:cubicBezTo>
              </a:path>
            </a:pathLst>
          </a:custGeom>
          <a:ln w="38100">
            <a:solidFill>
              <a:srgbClr val="ABADCB"/>
            </a:solidFill>
            <a:tailEnd type="triangle"/>
          </a:ln>
        </p:spPr>
        <p:txBody>
          <a:bodyPr/>
          <a:lstStyle/>
          <a:p>
            <a:endParaRPr/>
          </a:p>
        </p:txBody>
      </p:sp>
      <p:sp>
        <p:nvSpPr>
          <p:cNvPr id="335" name="Ellipse 15"/>
          <p:cNvSpPr/>
          <p:nvPr/>
        </p:nvSpPr>
        <p:spPr>
          <a:xfrm>
            <a:off x="11605114" y="3828622"/>
            <a:ext cx="511153" cy="646441"/>
          </a:xfrm>
          <a:prstGeom prst="ellipse">
            <a:avLst/>
          </a:prstGeom>
          <a:solidFill>
            <a:srgbClr val="92D050">
              <a:alpha val="45098"/>
            </a:srgbClr>
          </a:solidFill>
          <a:ln w="38100">
            <a:solidFill>
              <a:srgbClr val="ABADCB"/>
            </a:solidFill>
          </a:ln>
        </p:spPr>
        <p:txBody>
          <a:bodyPr lIns="72000" tIns="72000" rIns="72000" bIns="72000" anchor="ctr">
            <a:normAutofit/>
          </a:bodyPr>
          <a:lstStyle/>
          <a:p>
            <a:pPr algn="l" defTabSz="1828800">
              <a:lnSpc>
                <a:spcPct val="80000"/>
              </a:lnSpc>
              <a:defRPr>
                <a:latin typeface="Arial"/>
                <a:ea typeface="Arial"/>
                <a:cs typeface="Arial"/>
                <a:sym typeface="Arial"/>
              </a:defRPr>
            </a:pPr>
            <a:endParaRPr/>
          </a:p>
        </p:txBody>
      </p:sp>
      <p:sp>
        <p:nvSpPr>
          <p:cNvPr id="336" name="Rechteck 21"/>
          <p:cNvSpPr/>
          <p:nvPr/>
        </p:nvSpPr>
        <p:spPr>
          <a:xfrm>
            <a:off x="14694351" y="4725671"/>
            <a:ext cx="3060579" cy="3331545"/>
          </a:xfrm>
          <a:prstGeom prst="rect">
            <a:avLst/>
          </a:prstGeom>
          <a:solidFill>
            <a:srgbClr val="FFFFFF"/>
          </a:solidFill>
          <a:ln w="38100">
            <a:solidFill>
              <a:srgbClr val="ABADCB"/>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p>
            <a:pPr algn="l" defTabSz="1828800">
              <a:defRPr sz="2800">
                <a:latin typeface="Arial"/>
                <a:ea typeface="Arial"/>
                <a:cs typeface="Arial"/>
                <a:sym typeface="Arial"/>
              </a:defRPr>
            </a:pPr>
            <a:r>
              <a:t>Neues Erleben</a:t>
            </a:r>
          </a:p>
          <a:p>
            <a:pPr algn="l" defTabSz="1828800">
              <a:defRPr sz="2800">
                <a:latin typeface="Arial"/>
                <a:ea typeface="Arial"/>
                <a:cs typeface="Arial"/>
                <a:sym typeface="Arial"/>
              </a:defRPr>
            </a:pPr>
            <a:r>
              <a:t>Mitarbeiter</a:t>
            </a:r>
          </a:p>
        </p:txBody>
      </p:sp>
      <p:sp>
        <p:nvSpPr>
          <p:cNvPr id="337" name="Ellipse 22"/>
          <p:cNvSpPr/>
          <p:nvPr/>
        </p:nvSpPr>
        <p:spPr>
          <a:xfrm>
            <a:off x="16949408" y="7227888"/>
            <a:ext cx="511153" cy="646441"/>
          </a:xfrm>
          <a:prstGeom prst="ellipse">
            <a:avLst/>
          </a:prstGeom>
          <a:solidFill>
            <a:srgbClr val="92D050">
              <a:alpha val="45098"/>
            </a:srgbClr>
          </a:solidFill>
          <a:ln w="38100">
            <a:solidFill>
              <a:srgbClr val="ABADCB"/>
            </a:solidFill>
          </a:ln>
        </p:spPr>
        <p:txBody>
          <a:bodyPr lIns="72000" tIns="72000" rIns="72000" bIns="72000" anchor="ctr">
            <a:normAutofit/>
          </a:bodyPr>
          <a:lstStyle/>
          <a:p>
            <a:pPr algn="l" defTabSz="1828800">
              <a:lnSpc>
                <a:spcPct val="80000"/>
              </a:lnSpc>
              <a:defRPr>
                <a:latin typeface="Arial"/>
                <a:ea typeface="Arial"/>
                <a:cs typeface="Arial"/>
                <a:sym typeface="Arial"/>
              </a:defRPr>
            </a:pPr>
            <a:endParaRPr/>
          </a:p>
        </p:txBody>
      </p:sp>
      <p:sp>
        <p:nvSpPr>
          <p:cNvPr id="338" name="Gekrümmte Verbindung 23"/>
          <p:cNvSpPr/>
          <p:nvPr/>
        </p:nvSpPr>
        <p:spPr>
          <a:xfrm>
            <a:off x="12864638" y="2755665"/>
            <a:ext cx="2843127" cy="19951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800" y="0"/>
                  <a:pt x="21600" y="10800"/>
                  <a:pt x="21600" y="21600"/>
                </a:cubicBezTo>
              </a:path>
            </a:pathLst>
          </a:custGeom>
          <a:ln w="38100">
            <a:solidFill>
              <a:srgbClr val="ABADCB"/>
            </a:solidFill>
            <a:tailEnd type="triangle"/>
          </a:ln>
        </p:spPr>
        <p:txBody>
          <a:bodyPr lIns="72000" tIns="72000" rIns="72000" bIns="72000" anchor="ctr">
            <a:normAutofit/>
          </a:bodyPr>
          <a:lstStyle/>
          <a:p>
            <a:pPr algn="l" defTabSz="1828800">
              <a:defRPr>
                <a:latin typeface="Arial"/>
                <a:ea typeface="Arial"/>
                <a:cs typeface="Arial"/>
                <a:sym typeface="Arial"/>
              </a:defRPr>
            </a:pPr>
            <a:endParaRPr/>
          </a:p>
        </p:txBody>
      </p:sp>
      <p:sp>
        <p:nvSpPr>
          <p:cNvPr id="339" name="Ellipse 22"/>
          <p:cNvSpPr/>
          <p:nvPr/>
        </p:nvSpPr>
        <p:spPr>
          <a:xfrm>
            <a:off x="13157204" y="11626794"/>
            <a:ext cx="511153" cy="646441"/>
          </a:xfrm>
          <a:prstGeom prst="ellipse">
            <a:avLst/>
          </a:prstGeom>
          <a:solidFill>
            <a:srgbClr val="92D050">
              <a:alpha val="45098"/>
            </a:srgbClr>
          </a:solidFill>
          <a:ln w="38100">
            <a:solidFill>
              <a:srgbClr val="ABADCB"/>
            </a:solidFill>
          </a:ln>
        </p:spPr>
        <p:txBody>
          <a:bodyPr lIns="72000" tIns="72000" rIns="72000" bIns="72000" anchor="ctr">
            <a:normAutofit/>
          </a:bodyPr>
          <a:lstStyle/>
          <a:p>
            <a:pPr algn="l" defTabSz="1828800">
              <a:lnSpc>
                <a:spcPct val="80000"/>
              </a:lnSpc>
              <a:defRPr>
                <a:latin typeface="Arial"/>
                <a:ea typeface="Arial"/>
                <a:cs typeface="Arial"/>
                <a:sym typeface="Arial"/>
              </a:defRPr>
            </a:pPr>
            <a:endParaRPr/>
          </a:p>
        </p:txBody>
      </p:sp>
      <p:sp>
        <p:nvSpPr>
          <p:cNvPr id="340" name="Gekrümmte Verbindung 12"/>
          <p:cNvSpPr/>
          <p:nvPr/>
        </p:nvSpPr>
        <p:spPr>
          <a:xfrm rot="5400000">
            <a:off x="12856507" y="9048049"/>
            <a:ext cx="3936925" cy="19933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800" y="0"/>
                  <a:pt x="21600" y="10800"/>
                  <a:pt x="21600" y="21600"/>
                </a:cubicBezTo>
              </a:path>
            </a:pathLst>
          </a:custGeom>
          <a:ln w="38100">
            <a:solidFill>
              <a:srgbClr val="ABADCB"/>
            </a:solidFill>
            <a:tailEnd type="triangle"/>
          </a:ln>
        </p:spPr>
        <p:txBody>
          <a:bodyPr lIns="72000" tIns="72000" rIns="72000" bIns="72000" anchor="ctr">
            <a:normAutofit/>
          </a:bodyPr>
          <a:lstStyle/>
          <a:p>
            <a:pPr algn="l" defTabSz="1828800">
              <a:defRPr>
                <a:latin typeface="Arial"/>
                <a:ea typeface="Arial"/>
                <a:cs typeface="Arial"/>
                <a:sym typeface="Arial"/>
              </a:defRPr>
            </a:pPr>
            <a:endParaRPr/>
          </a:p>
        </p:txBody>
      </p:sp>
      <p:pic>
        <p:nvPicPr>
          <p:cNvPr id="341" name="Bild 32" descr="Bild 32"/>
          <p:cNvPicPr>
            <a:picLocks noChangeAspect="1"/>
          </p:cNvPicPr>
          <p:nvPr/>
        </p:nvPicPr>
        <p:blipFill>
          <a:blip r:embed="rId2"/>
          <a:stretch>
            <a:fillRect/>
          </a:stretch>
        </p:blipFill>
        <p:spPr>
          <a:xfrm>
            <a:off x="19601757" y="3463797"/>
            <a:ext cx="3979604" cy="8566406"/>
          </a:xfrm>
          <a:prstGeom prst="rect">
            <a:avLst/>
          </a:prstGeom>
          <a:ln w="12700">
            <a:miter lim="400000"/>
          </a:ln>
        </p:spPr>
      </p:pic>
      <p:pic>
        <p:nvPicPr>
          <p:cNvPr id="342" name="Bild 33" descr="Bild 33"/>
          <p:cNvPicPr>
            <a:picLocks noChangeAspect="1"/>
          </p:cNvPicPr>
          <p:nvPr/>
        </p:nvPicPr>
        <p:blipFill>
          <a:blip r:embed="rId3"/>
          <a:stretch>
            <a:fillRect/>
          </a:stretch>
        </p:blipFill>
        <p:spPr>
          <a:xfrm flipH="1">
            <a:off x="970179" y="3214554"/>
            <a:ext cx="6235893" cy="9336798"/>
          </a:xfrm>
          <a:prstGeom prst="rect">
            <a:avLst/>
          </a:prstGeom>
          <a:ln w="12700">
            <a:miter lim="400000"/>
          </a:ln>
        </p:spPr>
      </p:pic>
      <p:sp>
        <p:nvSpPr>
          <p:cNvPr id="343" name="Rechteck 1"/>
          <p:cNvSpPr/>
          <p:nvPr/>
        </p:nvSpPr>
        <p:spPr>
          <a:xfrm>
            <a:off x="6629070" y="6483438"/>
            <a:ext cx="3060579" cy="4310001"/>
          </a:xfrm>
          <a:prstGeom prst="rect">
            <a:avLst/>
          </a:prstGeom>
          <a:solidFill>
            <a:srgbClr val="FFFFFF"/>
          </a:solidFill>
          <a:ln w="38100">
            <a:solidFill>
              <a:srgbClr val="ABADCB"/>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2000" tIns="72000" rIns="72000" bIns="72000" anchor="ctr">
            <a:normAutofit/>
          </a:bodyPr>
          <a:lstStyle>
            <a:lvl1pPr algn="l" defTabSz="1828800">
              <a:defRPr sz="2800">
                <a:latin typeface="Arial"/>
                <a:ea typeface="Arial"/>
                <a:cs typeface="Arial"/>
                <a:sym typeface="Arial"/>
              </a:defRPr>
            </a:lvl1pPr>
          </a:lstStyle>
          <a:p>
            <a:r>
              <a:t>Inneres Erleben Führungskraft</a:t>
            </a:r>
          </a:p>
        </p:txBody>
      </p:sp>
      <p:sp>
        <p:nvSpPr>
          <p:cNvPr id="344" name="Minus 4"/>
          <p:cNvSpPr/>
          <p:nvPr/>
        </p:nvSpPr>
        <p:spPr>
          <a:xfrm>
            <a:off x="7539677" y="9955328"/>
            <a:ext cx="1239365" cy="269345"/>
          </a:xfrm>
          <a:prstGeom prst="rect">
            <a:avLst/>
          </a:prstGeom>
          <a:solidFill>
            <a:srgbClr val="FFDBDB"/>
          </a:solidFill>
          <a:ln w="38100">
            <a:solidFill>
              <a:srgbClr val="BFBFBF"/>
            </a:solidFill>
          </a:ln>
        </p:spPr>
        <p:txBody>
          <a:bodyPr lIns="72000" tIns="72000" rIns="72000" bIns="72000" anchor="ctr">
            <a:normAutofit fontScale="85000" lnSpcReduction="20000"/>
          </a:bodyPr>
          <a:lstStyle/>
          <a:p>
            <a:pPr algn="l" defTabSz="1828800">
              <a:lnSpc>
                <a:spcPct val="80000"/>
              </a:lnSpc>
              <a:defRPr>
                <a:latin typeface="Arial"/>
                <a:ea typeface="Arial"/>
                <a:cs typeface="Arial"/>
                <a:sym typeface="Arial"/>
              </a:defRPr>
            </a:pPr>
            <a:endParaRPr/>
          </a:p>
        </p:txBody>
      </p:sp>
      <p:sp>
        <p:nvSpPr>
          <p:cNvPr id="345" name="Ellipse 15"/>
          <p:cNvSpPr/>
          <p:nvPr/>
        </p:nvSpPr>
        <p:spPr>
          <a:xfrm>
            <a:off x="9013706" y="9766780"/>
            <a:ext cx="511153" cy="646441"/>
          </a:xfrm>
          <a:prstGeom prst="ellipse">
            <a:avLst/>
          </a:prstGeom>
          <a:solidFill>
            <a:srgbClr val="92D050">
              <a:alpha val="45098"/>
            </a:srgbClr>
          </a:solidFill>
          <a:ln w="38100">
            <a:solidFill>
              <a:srgbClr val="ABADCB"/>
            </a:solidFill>
          </a:ln>
        </p:spPr>
        <p:txBody>
          <a:bodyPr lIns="72000" tIns="72000" rIns="72000" bIns="72000" anchor="ctr">
            <a:normAutofit/>
          </a:bodyPr>
          <a:lstStyle/>
          <a:p>
            <a:pPr algn="l" defTabSz="1828800">
              <a:lnSpc>
                <a:spcPct val="80000"/>
              </a:lnSpc>
              <a:defRPr>
                <a:latin typeface="Arial"/>
                <a:ea typeface="Arial"/>
                <a:cs typeface="Arial"/>
                <a:sym typeface="Arial"/>
              </a:defRPr>
            </a:pPr>
            <a:endParaRPr/>
          </a:p>
        </p:txBody>
      </p:sp>
    </p:spTree>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929292"/>
      </a:lt2>
      <a:accent1>
        <a:srgbClr val="54BAE0"/>
      </a:accent1>
      <a:accent2>
        <a:srgbClr val="6DCFB9"/>
      </a:accent2>
      <a:accent3>
        <a:srgbClr val="90BF71"/>
      </a:accent3>
      <a:accent4>
        <a:srgbClr val="F2C44A"/>
      </a:accent4>
      <a:accent5>
        <a:srgbClr val="FF4641"/>
      </a:accent5>
      <a:accent6>
        <a:srgbClr val="FF870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929292"/>
      </a:lt2>
      <a:accent1>
        <a:srgbClr val="54BAE0"/>
      </a:accent1>
      <a:accent2>
        <a:srgbClr val="6DCFB9"/>
      </a:accent2>
      <a:accent3>
        <a:srgbClr val="90BF71"/>
      </a:accent3>
      <a:accent4>
        <a:srgbClr val="F2C44A"/>
      </a:accent4>
      <a:accent5>
        <a:srgbClr val="FF4641"/>
      </a:accent5>
      <a:accent6>
        <a:srgbClr val="FF870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2929</Words>
  <Application>Microsoft Macintosh PowerPoint</Application>
  <PresentationFormat>Benutzerdefiniert</PresentationFormat>
  <Paragraphs>378</Paragraphs>
  <Slides>38</Slides>
  <Notes>24</Notes>
  <HiddenSlides>10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38</vt:i4>
      </vt:variant>
    </vt:vector>
  </HeadingPairs>
  <TitlesOfParts>
    <vt:vector size="44" baseType="lpstr">
      <vt:lpstr>Helvetica Light</vt:lpstr>
      <vt:lpstr>Helvetica</vt:lpstr>
      <vt:lpstr>Helvetica Neue</vt:lpstr>
      <vt:lpstr>Helvetica Neue Light</vt:lpstr>
      <vt:lpstr>Arial</vt:lpstr>
      <vt:lpstr>White</vt:lpstr>
      <vt:lpstr>Teamkultur</vt:lpstr>
      <vt:lpstr>Teamkultur stärken</vt:lpstr>
      <vt:lpstr>Wie geht das?</vt:lpstr>
      <vt:lpstr>Mit Umfeldveränderungen geht es am einfachsten!</vt:lpstr>
      <vt:lpstr>Das Futter für schlechte Stimmung im Team</vt:lpstr>
      <vt:lpstr>Was so alles gespielt wird</vt:lpstr>
      <vt:lpstr>Wie man für gutes Wetter sorgt</vt:lpstr>
      <vt:lpstr>Für klare Regeln sorgen und diese einfordern</vt:lpstr>
      <vt:lpstr>Unklare oder zu wenig verbindliche Regeln</vt:lpstr>
      <vt:lpstr>Klare und verbindliche Regeln aufstellen und einfordern</vt:lpstr>
      <vt:lpstr>Lästerstop vereinbaren</vt:lpstr>
      <vt:lpstr>Lästern vergiftet die Teamkultur</vt:lpstr>
      <vt:lpstr>Lästerstop vereinbaren</vt:lpstr>
      <vt:lpstr>Von allen Mitarbeitenden eine angemessene Leistung fordern</vt:lpstr>
      <vt:lpstr>Schlechte Qualität und Schlendrian werden geduldet</vt:lpstr>
      <vt:lpstr>Von allen Mitarbeitenden eine angemessene Leistung fordern</vt:lpstr>
      <vt:lpstr>Leistungserwartungen mitarbeiterspezifisch formulieren</vt:lpstr>
      <vt:lpstr>Überzogene Erwartungen einzelner Mitarbeitenden </vt:lpstr>
      <vt:lpstr>Leistungserwartungen mitarbeiterspezifisch formulieren</vt:lpstr>
      <vt:lpstr>Sich nicht manipulieren lassen und für Gerechtigkeit sorgen</vt:lpstr>
      <vt:lpstr>Mitarbeitende versuchen über Manipulation Vorteile für sich zu ergattern</vt:lpstr>
      <vt:lpstr>Sich nicht manipulieren lassen</vt:lpstr>
      <vt:lpstr>Gemeinheiten unterbinden</vt:lpstr>
      <vt:lpstr>Manche Mitarbeitende die fühlen sich stark, wenn sie andere gemein behandeln</vt:lpstr>
      <vt:lpstr>Gemeinheiten unterbinden</vt:lpstr>
      <vt:lpstr>Passive Aggression nicht unterstützen</vt:lpstr>
      <vt:lpstr>Jamern und Opferhaltung zehren Energie!</vt:lpstr>
      <vt:lpstr>Passive Aggression nicht unterstützen</vt:lpstr>
      <vt:lpstr>Teufelskreise und Engelskreise</vt:lpstr>
      <vt:lpstr>3. Kommunikationsaxiom nach P. Watzlawik</vt:lpstr>
      <vt:lpstr>Teufelskreis</vt:lpstr>
      <vt:lpstr>Teufelskreis - Ausgangslage </vt:lpstr>
      <vt:lpstr>Linear betrachtet sieht er nur ihre schlimmen Beiträge ... und sie seine schlimmen Beiträge</vt:lpstr>
      <vt:lpstr>Systemisch betrachtet sieht jeder:  der andere reagiert auf meine Beiträge </vt:lpstr>
      <vt:lpstr>Beziehungen gestalten sich zirkulär: Der positiver Beziehungskreislauf</vt:lpstr>
      <vt:lpstr>Beziehungen gestalten sich zirkulär: Der negative Beziehungskreislauf</vt:lpstr>
      <vt:lpstr>Klassisch linear betrachtet denkt die Führungskraft:  Mitarbeiter du bist das Problem und du musst dich ändern</vt:lpstr>
      <vt:lpstr>Betrachtet die Führungskraft das Geschehen zirkulär,  zeigen sich neue Handlungsoptionen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Teamkultur</dc:title>
  <cp:lastModifiedBy>Barbara.Kuechler</cp:lastModifiedBy>
  <cp:revision>4</cp:revision>
  <dcterms:modified xsi:type="dcterms:W3CDTF">2025-10-01T16:10:35Z</dcterms:modified>
</cp:coreProperties>
</file>